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embedTrueTypeFonts="1" autoCompressPictures="0">
  <p:sldMasterIdLst>
    <p:sldMasterId id="2147483648" r:id="rId1"/>
  </p:sldMasterIdLst>
  <p:notesMasterIdLst>
    <p:notesMasterId r:id="rId4"/>
  </p:notesMasterIdLst>
  <p:handoutMasterIdLst>
    <p:handoutMasterId r:id="rId83"/>
  </p:handoutMasterIdLst>
  <p:sldIdLst>
    <p:sldId id="258" r:id="rId3"/>
    <p:sldId id="4893" r:id="rId5"/>
    <p:sldId id="4770" r:id="rId6"/>
    <p:sldId id="4881" r:id="rId7"/>
    <p:sldId id="4851" r:id="rId8"/>
    <p:sldId id="4880" r:id="rId9"/>
    <p:sldId id="4882" r:id="rId10"/>
    <p:sldId id="4858" r:id="rId11"/>
    <p:sldId id="4883" r:id="rId12"/>
    <p:sldId id="4884" r:id="rId13"/>
    <p:sldId id="4885" r:id="rId14"/>
    <p:sldId id="4886" r:id="rId15"/>
    <p:sldId id="4878" r:id="rId16"/>
    <p:sldId id="4775" r:id="rId17"/>
    <p:sldId id="4887" r:id="rId18"/>
    <p:sldId id="4888" r:id="rId19"/>
    <p:sldId id="4855" r:id="rId20"/>
    <p:sldId id="4889" r:id="rId21"/>
    <p:sldId id="4856" r:id="rId22"/>
    <p:sldId id="4841" r:id="rId23"/>
    <p:sldId id="4781" r:id="rId24"/>
    <p:sldId id="4843" r:id="rId25"/>
    <p:sldId id="4783" r:id="rId26"/>
    <p:sldId id="4785" r:id="rId27"/>
    <p:sldId id="2116" r:id="rId28"/>
    <p:sldId id="4777" r:id="rId29"/>
    <p:sldId id="4857" r:id="rId30"/>
    <p:sldId id="4787" r:id="rId31"/>
    <p:sldId id="4850" r:id="rId32"/>
    <p:sldId id="4801" r:id="rId33"/>
    <p:sldId id="4788" r:id="rId34"/>
    <p:sldId id="4794" r:id="rId35"/>
    <p:sldId id="4795" r:id="rId36"/>
    <p:sldId id="4796" r:id="rId37"/>
    <p:sldId id="4797" r:id="rId38"/>
    <p:sldId id="4798" r:id="rId39"/>
    <p:sldId id="4849" r:id="rId40"/>
    <p:sldId id="4789" r:id="rId41"/>
    <p:sldId id="4862" r:id="rId42"/>
    <p:sldId id="4802" r:id="rId43"/>
    <p:sldId id="4803" r:id="rId44"/>
    <p:sldId id="4804" r:id="rId45"/>
    <p:sldId id="4845" r:id="rId46"/>
    <p:sldId id="4860" r:id="rId47"/>
    <p:sldId id="4861" r:id="rId48"/>
    <p:sldId id="4809" r:id="rId49"/>
    <p:sldId id="4810" r:id="rId50"/>
    <p:sldId id="4895" r:id="rId51"/>
    <p:sldId id="4875" r:id="rId52"/>
    <p:sldId id="4846" r:id="rId53"/>
    <p:sldId id="4811" r:id="rId54"/>
    <p:sldId id="4813" r:id="rId55"/>
    <p:sldId id="4814" r:id="rId56"/>
    <p:sldId id="4815" r:id="rId57"/>
    <p:sldId id="4847" r:id="rId58"/>
    <p:sldId id="4848" r:id="rId59"/>
    <p:sldId id="4863" r:id="rId60"/>
    <p:sldId id="4864" r:id="rId61"/>
    <p:sldId id="4819" r:id="rId62"/>
    <p:sldId id="4820" r:id="rId63"/>
    <p:sldId id="4865" r:id="rId64"/>
    <p:sldId id="4821" r:id="rId65"/>
    <p:sldId id="4825" r:id="rId66"/>
    <p:sldId id="4852" r:id="rId67"/>
    <p:sldId id="4853" r:id="rId68"/>
    <p:sldId id="4876" r:id="rId69"/>
    <p:sldId id="4828" r:id="rId70"/>
    <p:sldId id="4829" r:id="rId71"/>
    <p:sldId id="4842" r:id="rId72"/>
    <p:sldId id="4830" r:id="rId73"/>
    <p:sldId id="4831" r:id="rId74"/>
    <p:sldId id="4832" r:id="rId75"/>
    <p:sldId id="4833" r:id="rId76"/>
    <p:sldId id="4834" r:id="rId77"/>
    <p:sldId id="4835" r:id="rId78"/>
    <p:sldId id="4836" r:id="rId79"/>
    <p:sldId id="4837" r:id="rId80"/>
    <p:sldId id="4823" r:id="rId81"/>
    <p:sldId id="4894" r:id="rId82"/>
  </p:sldIdLst>
  <p:sldSz cx="12192000" cy="6858000"/>
  <p:notesSz cx="6797675" cy="9928225"/>
  <p:embeddedFontLst>
    <p:embeddedFont>
      <p:font typeface="微软雅黑" panose="020B0503020204020204" pitchFamily="34" charset="-122"/>
      <p:regular r:id="rId87"/>
    </p:embeddedFont>
    <p:embeddedFont>
      <p:font typeface="Segoe UI" panose="020B0502040204020203" pitchFamily="34" charset="0"/>
      <p:regular r:id="rId88"/>
      <p:bold r:id="rId89"/>
      <p:italic r:id="rId90"/>
      <p:boldItalic r:id="rId91"/>
    </p:embeddedFont>
    <p:embeddedFont>
      <p:font typeface="义启小楷书" panose="02010601030101010101" pitchFamily="2" charset="-128"/>
      <p:regular r:id="rId92"/>
    </p:embeddedFont>
    <p:embeddedFont>
      <p:font typeface="华文新魏" panose="02010800040101010101" pitchFamily="2" charset="-122"/>
      <p:regular r:id="rId93"/>
    </p:embeddedFont>
    <p:embeddedFont>
      <p:font typeface="等线" panose="02010600030101010101" charset="-122"/>
      <p:regular r:id="rId94"/>
    </p:embeddedFont>
    <p:embeddedFont>
      <p:font typeface="Segoe UI Black" panose="020B0A02040204020203" pitchFamily="34" charset="0"/>
      <p:bold r:id="rId95"/>
    </p:embeddedFont>
    <p:embeddedFont>
      <p:font typeface="Tahoma" panose="020B0604030504040204" pitchFamily="34" charset="0"/>
      <p:regular r:id="rId96"/>
      <p:bold r:id="rId97"/>
    </p:embeddedFont>
    <p:embeddedFont>
      <p:font typeface="华文楷体" panose="02010600040101010101" pitchFamily="2" charset="-122"/>
      <p:regular r:id="rId98"/>
    </p:embeddedFont>
    <p:embeddedFont>
      <p:font typeface="Algerian" panose="04020705040A02060702" pitchFamily="82" charset="0"/>
      <p:regular r:id="rId99"/>
    </p:embeddedFont>
  </p:embeddedFontLst>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1" orient="horz" pos="2275" userDrawn="1">
          <p15:clr>
            <a:srgbClr val="A4A3A4"/>
          </p15:clr>
        </p15:guide>
        <p15:guide id="3" pos="2933" userDrawn="1">
          <p15:clr>
            <a:srgbClr val="A4A3A4"/>
          </p15:clr>
        </p15:guide>
        <p15:guide id="4" pos="6931" userDrawn="1">
          <p15:clr>
            <a:srgbClr val="A4A3A4"/>
          </p15:clr>
        </p15:guide>
        <p15:guide id="5" orient="horz" pos="3611" userDrawn="1">
          <p15:clr>
            <a:srgbClr val="A4A3A4"/>
          </p15:clr>
        </p15:guide>
        <p15:guide id="6" orient="horz" pos="459" userDrawn="1">
          <p15:clr>
            <a:srgbClr val="A4A3A4"/>
          </p15:clr>
        </p15:guide>
        <p15:guide id="7" orient="horz" pos="1525" userDrawn="1">
          <p15:clr>
            <a:srgbClr val="A4A3A4"/>
          </p15:clr>
        </p15:guide>
        <p15:guide id="8" orient="horz" pos="3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C7F"/>
    <a:srgbClr val="1387B7"/>
    <a:srgbClr val="0099FF"/>
    <a:srgbClr val="66FF33"/>
    <a:srgbClr val="0000FF"/>
    <a:srgbClr val="92D050"/>
    <a:srgbClr val="FF99FF"/>
    <a:srgbClr val="C5E0B4"/>
    <a:srgbClr val="D60093"/>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9" autoAdjust="0"/>
    <p:restoredTop sz="61990" autoAdjust="0"/>
  </p:normalViewPr>
  <p:slideViewPr>
    <p:cSldViewPr snapToGrid="0" showGuides="1">
      <p:cViewPr>
        <p:scale>
          <a:sx n="100" d="100"/>
          <a:sy n="100" d="100"/>
        </p:scale>
        <p:origin x="2352" y="-36"/>
      </p:cViewPr>
      <p:guideLst>
        <p:guide orient="horz" pos="2160"/>
        <p:guide pos="3839"/>
        <p:guide orient="horz" pos="2275"/>
        <p:guide pos="2933"/>
        <p:guide pos="6931"/>
        <p:guide orient="horz" pos="3611"/>
        <p:guide orient="horz" pos="459"/>
        <p:guide orient="horz" pos="1525"/>
        <p:guide orient="horz" pos="3952"/>
      </p:guideLst>
    </p:cSldViewPr>
  </p:slideViewPr>
  <p:notesTextViewPr>
    <p:cViewPr>
      <p:scale>
        <a:sx n="1" d="1"/>
        <a:sy n="1" d="1"/>
      </p:scale>
      <p:origin x="0" y="0"/>
    </p:cViewPr>
  </p:notesTextViewPr>
  <p:sorterViewPr>
    <p:cViewPr varScale="1">
      <p:scale>
        <a:sx n="100" d="100"/>
        <a:sy n="100" d="100"/>
      </p:scale>
      <p:origin x="0" y="-11796"/>
    </p:cViewPr>
  </p:sorterViewPr>
  <p:notesViewPr>
    <p:cSldViewPr snapToGrid="0">
      <p:cViewPr varScale="1">
        <p:scale>
          <a:sx n="109" d="100"/>
          <a:sy n="109" d="100"/>
        </p:scale>
        <p:origin x="5240" y="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13.fntdata"/><Relationship Id="rId98" Type="http://schemas.openxmlformats.org/officeDocument/2006/relationships/font" Target="fonts/font12.fntdata"/><Relationship Id="rId97" Type="http://schemas.openxmlformats.org/officeDocument/2006/relationships/font" Target="fonts/font11.fntdata"/><Relationship Id="rId96" Type="http://schemas.openxmlformats.org/officeDocument/2006/relationships/font" Target="fonts/font10.fntdata"/><Relationship Id="rId95" Type="http://schemas.openxmlformats.org/officeDocument/2006/relationships/font" Target="fonts/font9.fntdata"/><Relationship Id="rId94" Type="http://schemas.openxmlformats.org/officeDocument/2006/relationships/font" Target="fonts/font8.fntdata"/><Relationship Id="rId93" Type="http://schemas.openxmlformats.org/officeDocument/2006/relationships/font" Target="fonts/font7.fntdata"/><Relationship Id="rId92" Type="http://schemas.openxmlformats.org/officeDocument/2006/relationships/font" Target="fonts/font6.fntdata"/><Relationship Id="rId91" Type="http://schemas.openxmlformats.org/officeDocument/2006/relationships/font" Target="fonts/font5.fntdata"/><Relationship Id="rId90" Type="http://schemas.openxmlformats.org/officeDocument/2006/relationships/font" Target="fonts/font4.fntdata"/><Relationship Id="rId9" Type="http://schemas.openxmlformats.org/officeDocument/2006/relationships/slide" Target="slides/slide6.xml"/><Relationship Id="rId89" Type="http://schemas.openxmlformats.org/officeDocument/2006/relationships/font" Target="fonts/font3.fntdata"/><Relationship Id="rId88" Type="http://schemas.openxmlformats.org/officeDocument/2006/relationships/font" Target="fonts/font2.fntdata"/><Relationship Id="rId87" Type="http://schemas.openxmlformats.org/officeDocument/2006/relationships/font" Target="fonts/font1.fntdata"/><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handoutMaster" Target="handoutMasters/handoutMaster1.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0" Type="http://schemas.openxmlformats.org/officeDocument/2006/relationships/tags" Target="tags/tag4.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135"/>
          </a:xfrm>
          <a:prstGeom prst="rect">
            <a:avLst/>
          </a:prstGeom>
        </p:spPr>
        <p:txBody>
          <a:bodyPr vert="horz" lIns="91001" tIns="45501" rIns="91001" bIns="45501"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8134"/>
          </a:xfrm>
          <a:prstGeom prst="rect">
            <a:avLst/>
          </a:prstGeom>
        </p:spPr>
        <p:txBody>
          <a:bodyPr vert="horz" lIns="91001" tIns="45501" rIns="91001" bIns="45501"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135"/>
          </a:xfrm>
          <a:prstGeom prst="rect">
            <a:avLst/>
          </a:prstGeom>
        </p:spPr>
        <p:txBody>
          <a:bodyPr vert="horz" lIns="91001" tIns="45501" rIns="91001" bIns="45501"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135"/>
          </a:xfrm>
          <a:prstGeom prst="rect">
            <a:avLst/>
          </a:prstGeom>
        </p:spPr>
        <p:txBody>
          <a:bodyPr vert="horz" lIns="91001" tIns="45501" rIns="91001" bIns="45501"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001" tIns="45501" rIns="91001" bIns="45501" rtlCol="0" anchor="ctr"/>
          <a:lstStyle/>
          <a:p>
            <a:endParaRPr lang="zh-CN" altLang="en-US"/>
          </a:p>
        </p:txBody>
      </p:sp>
      <p:sp>
        <p:nvSpPr>
          <p:cNvPr id="5" name="备注占位符 4"/>
          <p:cNvSpPr>
            <a:spLocks noGrp="1"/>
          </p:cNvSpPr>
          <p:nvPr>
            <p:ph type="body" sz="quarter" idx="3"/>
          </p:nvPr>
        </p:nvSpPr>
        <p:spPr>
          <a:xfrm>
            <a:off x="679768" y="4777958"/>
            <a:ext cx="5438140" cy="3909239"/>
          </a:xfrm>
          <a:prstGeom prst="rect">
            <a:avLst/>
          </a:prstGeom>
        </p:spPr>
        <p:txBody>
          <a:bodyPr vert="horz" lIns="91001" tIns="45501" rIns="91001" bIns="45501"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30091"/>
            <a:ext cx="2945659" cy="498134"/>
          </a:xfrm>
          <a:prstGeom prst="rect">
            <a:avLst/>
          </a:prstGeom>
        </p:spPr>
        <p:txBody>
          <a:bodyPr vert="horz" lIns="91001" tIns="45501" rIns="91001" bIns="45501"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8134"/>
          </a:xfrm>
          <a:prstGeom prst="rect">
            <a:avLst/>
          </a:prstGeom>
        </p:spPr>
        <p:txBody>
          <a:bodyPr vert="horz" lIns="91001" tIns="45501" rIns="91001" bIns="45501"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D8A9911D-1410-4BA7-9147-1B132124C31C}"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33123" name="矩形 2"/>
          <p:cNvSpPr>
            <a:spLocks noGrp="1" noRot="1" noChangeAspect="1" noChangeArrowheads="1" noTextEdit="1"/>
          </p:cNvSpPr>
          <p:nvPr>
            <p:ph type="sldImg"/>
          </p:nvPr>
        </p:nvSpPr>
        <p:spPr/>
      </p:sp>
      <p:sp>
        <p:nvSpPr>
          <p:cNvPr id="133124"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010AFFA-994C-4D26-A1FC-64A98510F5AE}"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35171" name="矩形 2"/>
          <p:cNvSpPr>
            <a:spLocks noGrp="1" noRot="1" noChangeAspect="1" noChangeArrowheads="1" noTextEdit="1"/>
          </p:cNvSpPr>
          <p:nvPr>
            <p:ph type="sldImg"/>
          </p:nvPr>
        </p:nvSpPr>
        <p:spPr/>
      </p:sp>
      <p:sp>
        <p:nvSpPr>
          <p:cNvPr id="135172"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8EACDE92-3F1E-46C4-A5A5-83366AD385ED}"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36195" name="矩形 2"/>
          <p:cNvSpPr>
            <a:spLocks noGrp="1" noRot="1" noChangeAspect="1" noChangeArrowheads="1" noTextEdit="1"/>
          </p:cNvSpPr>
          <p:nvPr>
            <p:ph type="sldImg"/>
          </p:nvPr>
        </p:nvSpPr>
        <p:spPr/>
      </p:sp>
      <p:sp>
        <p:nvSpPr>
          <p:cNvPr id="136196"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如何保存断点，单级与多级中断的区别，中断返回指令和函数返回指令的区别？</a:t>
            </a:r>
            <a:endParaRPr lang="zh-CN" altLang="en-US" dirty="0"/>
          </a:p>
          <a:p>
            <a:endParaRPr lang="zh-CN" altLang="en-US" dirty="0"/>
          </a:p>
          <a:p>
            <a:r>
              <a:rPr lang="zh-CN" altLang="en-US" dirty="0"/>
              <a:t>开中断时如果有中断会怎么样？</a:t>
            </a:r>
            <a:r>
              <a:rPr lang="en-US" altLang="zh-CN" dirty="0"/>
              <a:t>   </a:t>
            </a:r>
            <a:r>
              <a:rPr lang="zh-CN" altLang="en-US" dirty="0"/>
              <a:t>会继续执行一条指令再打断</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7DA57441-CF0F-4F60-AD31-463AA0D2396B}"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42339" name="矩形 2"/>
          <p:cNvSpPr>
            <a:spLocks noGrp="1" noRot="1" noChangeAspect="1" noChangeArrowheads="1" noTextEdit="1"/>
          </p:cNvSpPr>
          <p:nvPr>
            <p:ph type="sldImg"/>
          </p:nvPr>
        </p:nvSpPr>
        <p:spPr/>
      </p:sp>
      <p:sp>
        <p:nvSpPr>
          <p:cNvPr id="142340"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5695B4BB-31AB-4975-8CA9-0314FBB96964}"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53603" name="矩形 2"/>
          <p:cNvSpPr>
            <a:spLocks noGrp="1" noRot="1" noChangeAspect="1" noChangeArrowheads="1" noTextEdit="1"/>
          </p:cNvSpPr>
          <p:nvPr>
            <p:ph type="sldImg"/>
          </p:nvPr>
        </p:nvSpPr>
        <p:spPr/>
      </p:sp>
      <p:sp>
        <p:nvSpPr>
          <p:cNvPr id="153604"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AF2FE7AF-161C-464D-B514-263560E7E3D7}"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44387" name="矩形 2"/>
          <p:cNvSpPr>
            <a:spLocks noGrp="1" noRot="1" noChangeAspect="1" noChangeArrowheads="1" noTextEdit="1"/>
          </p:cNvSpPr>
          <p:nvPr>
            <p:ph type="sldImg"/>
          </p:nvPr>
        </p:nvSpPr>
        <p:spPr/>
      </p:sp>
      <p:sp>
        <p:nvSpPr>
          <p:cNvPr id="144388"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EE144534-9629-4960-8B5F-F8693A8B5F2A}"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46435" name="矩形 2"/>
          <p:cNvSpPr>
            <a:spLocks noGrp="1" noRot="1" noChangeAspect="1" noChangeArrowheads="1" noTextEdit="1"/>
          </p:cNvSpPr>
          <p:nvPr>
            <p:ph type="sldImg"/>
          </p:nvPr>
        </p:nvSpPr>
        <p:spPr/>
      </p:sp>
      <p:sp>
        <p:nvSpPr>
          <p:cNvPr id="146436"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44799E48-D669-48C7-B227-E101B190558E}"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47459" name="矩形 2"/>
          <p:cNvSpPr>
            <a:spLocks noGrp="1" noRot="1" noChangeAspect="1" noChangeArrowheads="1" noTextEdit="1"/>
          </p:cNvSpPr>
          <p:nvPr>
            <p:ph type="sldImg"/>
          </p:nvPr>
        </p:nvSpPr>
        <p:spPr/>
      </p:sp>
      <p:sp>
        <p:nvSpPr>
          <p:cNvPr id="147460"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B229682C-EB85-412D-9137-A868A8E5DCA7}"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48483" name="矩形 2"/>
          <p:cNvSpPr>
            <a:spLocks noGrp="1" noRot="1" noChangeAspect="1" noChangeArrowheads="1" noTextEdit="1"/>
          </p:cNvSpPr>
          <p:nvPr>
            <p:ph type="sldImg"/>
          </p:nvPr>
        </p:nvSpPr>
        <p:spPr/>
      </p:sp>
      <p:sp>
        <p:nvSpPr>
          <p:cNvPr id="148484"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12590891-CFCA-4982-95EE-8649C02DC6D9}"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49507" name="矩形 2"/>
          <p:cNvSpPr>
            <a:spLocks noGrp="1" noRot="1" noChangeAspect="1" noChangeArrowheads="1" noTextEdit="1"/>
          </p:cNvSpPr>
          <p:nvPr>
            <p:ph type="sldImg"/>
          </p:nvPr>
        </p:nvSpPr>
        <p:spPr/>
      </p:sp>
      <p:sp>
        <p:nvSpPr>
          <p:cNvPr id="149508"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CCA9C4A0-B04D-428F-A6AC-214359A3C02D}"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62819" name="矩形 2"/>
          <p:cNvSpPr>
            <a:spLocks noGrp="1" noRot="1" noChangeAspect="1" noChangeArrowheads="1" noTextEdit="1"/>
          </p:cNvSpPr>
          <p:nvPr>
            <p:ph type="sldImg"/>
          </p:nvPr>
        </p:nvSpPr>
        <p:spPr/>
      </p:sp>
      <p:sp>
        <p:nvSpPr>
          <p:cNvPr id="162820"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A73C4E54-C4B9-427F-A354-9CC11D733C3D}"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57699" name="矩形 2"/>
          <p:cNvSpPr>
            <a:spLocks noGrp="1" noRot="1" noChangeAspect="1" noChangeArrowheads="1" noTextEdit="1"/>
          </p:cNvSpPr>
          <p:nvPr>
            <p:ph type="sldImg"/>
          </p:nvPr>
        </p:nvSpPr>
        <p:spPr/>
      </p:sp>
      <p:sp>
        <p:nvSpPr>
          <p:cNvPr id="157700"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71DE319A-E6FB-4A6E-8439-8492B67DF5B7}"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61795" name="矩形 2"/>
          <p:cNvSpPr>
            <a:spLocks noGrp="1" noRot="1" noChangeAspect="1" noChangeArrowheads="1" noTextEdit="1"/>
          </p:cNvSpPr>
          <p:nvPr>
            <p:ph type="sldImg"/>
          </p:nvPr>
        </p:nvSpPr>
        <p:spPr/>
      </p:sp>
      <p:sp>
        <p:nvSpPr>
          <p:cNvPr id="161796"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912137BB-7F0D-41B8-914A-5EA5E90A2F42}"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59747" name="矩形 2"/>
          <p:cNvSpPr>
            <a:spLocks noGrp="1" noRot="1" noChangeAspect="1" noChangeArrowheads="1" noTextEdit="1"/>
          </p:cNvSpPr>
          <p:nvPr>
            <p:ph type="sldImg"/>
          </p:nvPr>
        </p:nvSpPr>
        <p:spPr/>
      </p:sp>
      <p:sp>
        <p:nvSpPr>
          <p:cNvPr id="159748" name="矩形 3"/>
          <p:cNvSpPr>
            <a:spLocks noGrp="1" noChangeArrowheads="1"/>
          </p:cNvSpPr>
          <p:nvPr>
            <p:ph type="body" idx="1"/>
          </p:nvPr>
        </p:nvSpPr>
        <p:spPr>
          <a:noFill/>
        </p:spPr>
        <p:txBody>
          <a:bodyPr/>
          <a:lstStyle/>
          <a:p>
            <a:pPr eaLnBrk="1" hangingPunct="1"/>
            <a:r>
              <a:rPr lang="zh-CN" altLang="en-US"/>
              <a:t>软件查询法，一个中断号，在中断程序中再分支</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D965D984-5D4C-4DEB-8784-48FA88DD00C0}"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24931" name="矩形 2"/>
          <p:cNvSpPr>
            <a:spLocks noGrp="1" noRot="1" noChangeAspect="1" noChangeArrowheads="1" noTextEdit="1"/>
          </p:cNvSpPr>
          <p:nvPr>
            <p:ph type="sldImg"/>
          </p:nvPr>
        </p:nvSpPr>
        <p:spPr/>
      </p:sp>
      <p:sp>
        <p:nvSpPr>
          <p:cNvPr id="124932" name="矩形 3"/>
          <p:cNvSpPr>
            <a:spLocks noGrp="1" noChangeArrowheads="1"/>
          </p:cNvSpPr>
          <p:nvPr>
            <p:ph type="body" idx="1"/>
          </p:nvPr>
        </p:nvSpPr>
        <p:spPr>
          <a:noFill/>
        </p:spPr>
        <p:txBody>
          <a:bodyPr/>
          <a:lstStyle/>
          <a:p>
            <a:pPr eaLnBrk="1" hangingPunct="1"/>
            <a:r>
              <a:rPr lang="zh-CN" altLang="en-US"/>
              <a:t>幼儿园的例子作类比</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程序查询方式中</a:t>
            </a:r>
            <a:r>
              <a:rPr lang="en-US" altLang="zh-CN" dirty="0"/>
              <a:t>CPU</a:t>
            </a:r>
            <a:r>
              <a:rPr lang="zh-CN" altLang="en-US" dirty="0"/>
              <a:t>与</a:t>
            </a:r>
            <a:r>
              <a:rPr lang="en-US" altLang="zh-CN" dirty="0"/>
              <a:t>CPU</a:t>
            </a:r>
            <a:r>
              <a:rPr lang="zh-CN" altLang="en-US" dirty="0"/>
              <a:t>的交互完全通过</a:t>
            </a:r>
            <a:r>
              <a:rPr lang="en-US" altLang="zh-CN" dirty="0"/>
              <a:t>CPU</a:t>
            </a:r>
            <a:r>
              <a:rPr lang="zh-CN" altLang="en-US" dirty="0"/>
              <a:t>执行程序完成，程序查询方式分为独占查询和定时查询两种，我们首先来看看独占查询方式，假设</a:t>
            </a:r>
            <a:r>
              <a:rPr lang="en-US" altLang="zh-CN" dirty="0"/>
              <a:t>CPU</a:t>
            </a:r>
            <a:r>
              <a:rPr lang="zh-CN" altLang="en-US" dirty="0"/>
              <a:t>执行某用户程序需要访问</a:t>
            </a:r>
            <a:r>
              <a:rPr lang="en-US" altLang="zh-CN" dirty="0"/>
              <a:t>I/O</a:t>
            </a:r>
            <a:r>
              <a:rPr lang="zh-CN" altLang="en-US" dirty="0"/>
              <a:t>设备，那么用户程序中需要启动</a:t>
            </a:r>
            <a:r>
              <a:rPr lang="en-US" altLang="zh-CN" dirty="0"/>
              <a:t>I</a:t>
            </a:r>
            <a:r>
              <a:rPr lang="zh-CN" altLang="en-US" dirty="0"/>
              <a:t>、</a:t>
            </a:r>
            <a:r>
              <a:rPr lang="en-US" altLang="zh-CN" dirty="0"/>
              <a:t>O</a:t>
            </a:r>
            <a:r>
              <a:rPr lang="zh-CN" altLang="en-US" dirty="0"/>
              <a:t>设备，这里启动设备是通过对</a:t>
            </a:r>
            <a:r>
              <a:rPr lang="en-US" altLang="zh-CN" dirty="0"/>
              <a:t>I</a:t>
            </a:r>
            <a:r>
              <a:rPr lang="zh-CN" altLang="en-US" dirty="0"/>
              <a:t>、</a:t>
            </a:r>
            <a:r>
              <a:rPr lang="en-US" altLang="zh-CN" dirty="0"/>
              <a:t>O</a:t>
            </a:r>
            <a:r>
              <a:rPr lang="zh-CN" altLang="en-US" dirty="0"/>
              <a:t>对口发送命令参数实现的，设备一旦收到</a:t>
            </a:r>
            <a:r>
              <a:rPr lang="en-US" altLang="zh-CN" dirty="0" err="1"/>
              <a:t>cpu</a:t>
            </a:r>
            <a:r>
              <a:rPr lang="zh-CN" altLang="en-US" dirty="0"/>
              <a:t>发送过来的启动命令，就开始漫长的数据准备过程，当然这里的漫长是相对</a:t>
            </a:r>
            <a:r>
              <a:rPr lang="en-US" altLang="zh-CN" dirty="0"/>
              <a:t>CPU</a:t>
            </a:r>
            <a:r>
              <a:rPr lang="zh-CN" altLang="en-US" dirty="0"/>
              <a:t>的速度而言的，从启动设备到设备就绪这一段漫长的时间里面，</a:t>
            </a:r>
            <a:r>
              <a:rPr lang="en-US" altLang="zh-CN" dirty="0"/>
              <a:t>CPU</a:t>
            </a:r>
            <a:r>
              <a:rPr lang="zh-CN" altLang="en-US" dirty="0"/>
              <a:t>只能反复读取设备的状态寄存器，判断设备是否就绪，如果没有就绪则继续读取状态字，这种方式称为轮询等待，</a:t>
            </a:r>
            <a:r>
              <a:rPr lang="en-US" altLang="zh-CN" dirty="0"/>
              <a:t>busy-waiting</a:t>
            </a:r>
            <a:r>
              <a:rPr lang="zh-CN" altLang="en-US" dirty="0"/>
              <a:t>，也就是在这段时间内</a:t>
            </a:r>
            <a:r>
              <a:rPr lang="en-US" altLang="zh-CN" dirty="0"/>
              <a:t>CPU</a:t>
            </a:r>
            <a:r>
              <a:rPr lang="zh-CN" altLang="en-US" dirty="0"/>
              <a:t>执行的是一个查询状态的循环，这个循环退出的逻辑就是设备状态字表明设备就绪，一旦设备就绪，用户程序就可以通过相应的</a:t>
            </a:r>
            <a:r>
              <a:rPr lang="en-US" altLang="zh-CN" dirty="0"/>
              <a:t>I/O</a:t>
            </a:r>
            <a:r>
              <a:rPr lang="zh-CN" altLang="en-US" dirty="0"/>
              <a:t>指令读取特定端口中的数据，完成实际的数据传输，注意这里一次轮询只能完成一个数据单元的传输，这种独占式查询，</a:t>
            </a:r>
            <a:r>
              <a:rPr lang="en-US" altLang="zh-CN" dirty="0"/>
              <a:t>CPU</a:t>
            </a:r>
            <a:r>
              <a:rPr lang="zh-CN" altLang="en-US" dirty="0"/>
              <a:t>浪费了大量的时间进行查询，对于慢速设备显然这种方式并不合适，而对于极告诉设备或者简单设备，这种方式确实合适的。</a:t>
            </a:r>
            <a:endParaRPr lang="en-US" altLang="zh-CN" dirty="0"/>
          </a:p>
          <a:p>
            <a:endParaRPr lang="en-US" altLang="zh-CN" dirty="0"/>
          </a:p>
          <a:p>
            <a:endParaRPr lang="en-US" altLang="zh-CN" dirty="0"/>
          </a:p>
          <a:p>
            <a:r>
              <a:rPr lang="zh-CN" altLang="en-US" dirty="0"/>
              <a:t>第二种方式是定时查询方式，这种方式应用到了定时中断技术，当</a:t>
            </a:r>
            <a:r>
              <a:rPr lang="en-US" altLang="zh-CN" dirty="0" err="1"/>
              <a:t>cpu</a:t>
            </a:r>
            <a:r>
              <a:rPr lang="zh-CN" altLang="en-US" dirty="0"/>
              <a:t>启动设备时，同时启动一个定时器，设备准备数据的过程中，</a:t>
            </a:r>
            <a:r>
              <a:rPr lang="en-US" altLang="zh-CN" dirty="0"/>
              <a:t>CPU</a:t>
            </a:r>
            <a:r>
              <a:rPr lang="zh-CN" altLang="en-US" dirty="0"/>
              <a:t>不在轮询等待，而是进行进程调度，将当前进程加入</a:t>
            </a:r>
            <a:r>
              <a:rPr lang="en-US" altLang="zh-CN" dirty="0"/>
              <a:t>I</a:t>
            </a:r>
            <a:r>
              <a:rPr lang="zh-CN" altLang="en-US" dirty="0"/>
              <a:t>、</a:t>
            </a:r>
            <a:r>
              <a:rPr lang="en-US" altLang="zh-CN" dirty="0"/>
              <a:t>O</a:t>
            </a:r>
            <a:r>
              <a:rPr lang="zh-CN" altLang="en-US" dirty="0"/>
              <a:t>等待队列，并调度新的用户进程</a:t>
            </a:r>
            <a:r>
              <a:rPr lang="en-US" altLang="zh-CN" dirty="0"/>
              <a:t>P2</a:t>
            </a:r>
            <a:r>
              <a:rPr lang="zh-CN" altLang="en-US" dirty="0"/>
              <a:t>运行。</a:t>
            </a:r>
            <a:endParaRPr lang="en-US" altLang="zh-CN" dirty="0"/>
          </a:p>
          <a:p>
            <a:endParaRPr lang="en-US" altLang="zh-CN" dirty="0"/>
          </a:p>
          <a:p>
            <a:r>
              <a:rPr lang="zh-CN" altLang="en-US" dirty="0"/>
              <a:t>定定时器时间到时，会产生一个定时中断，定时中断会触发</a:t>
            </a:r>
            <a:r>
              <a:rPr lang="en-US" altLang="zh-CN" dirty="0"/>
              <a:t>CPU</a:t>
            </a:r>
            <a:r>
              <a:rPr lang="zh-CN" altLang="en-US" dirty="0"/>
              <a:t>中断用户进程</a:t>
            </a:r>
            <a:r>
              <a:rPr lang="en-US" altLang="zh-CN" dirty="0"/>
              <a:t>2</a:t>
            </a:r>
            <a:r>
              <a:rPr lang="zh-CN" altLang="en-US" dirty="0"/>
              <a:t>或者其他进程，专区执行定时中断服务程序，中断服务程序的任务就是查询设备状态，如果设备没有准备好，继续启动新的定时中断，如果设备准备好，应该唤醒进程</a:t>
            </a:r>
            <a:r>
              <a:rPr lang="en-US" altLang="zh-CN" dirty="0"/>
              <a:t>P1</a:t>
            </a:r>
            <a:r>
              <a:rPr lang="zh-CN" altLang="en-US" dirty="0"/>
              <a:t>，中断服务完毕，继续执行用户进程</a:t>
            </a:r>
            <a:r>
              <a:rPr lang="en-US" altLang="zh-CN" dirty="0"/>
              <a:t>P2</a:t>
            </a:r>
            <a:r>
              <a:rPr lang="zh-CN" altLang="en-US" dirty="0"/>
              <a:t>，随着时间片的轮转，用户进程</a:t>
            </a:r>
            <a:r>
              <a:rPr lang="en-US" altLang="zh-CN" dirty="0"/>
              <a:t>P1</a:t>
            </a:r>
            <a:r>
              <a:rPr lang="zh-CN" altLang="en-US" dirty="0"/>
              <a:t>会被进程调度程序重新调度运行，该程序会完成实际数据传输。   显然这里定时器如何设置可能是一个问题，定时过短，可能数据还没有准备好，定时过长数据可能已经早就</a:t>
            </a:r>
            <a:r>
              <a:rPr lang="en-US" altLang="zh-CN" dirty="0"/>
              <a:t>ok</a:t>
            </a:r>
            <a:r>
              <a:rPr lang="zh-CN" altLang="en-US" dirty="0"/>
              <a:t>了。定时查询方式相对独占查询方式</a:t>
            </a:r>
            <a:r>
              <a:rPr lang="en-US" altLang="zh-CN" dirty="0"/>
              <a:t>CPU</a:t>
            </a:r>
            <a:r>
              <a:rPr lang="zh-CN" altLang="en-US" dirty="0"/>
              <a:t>占用率更低。  这就是程序查询方式的基本原理。</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矩形 7"/>
          <p:cNvSpPr>
            <a:spLocks noGrp="1" noChangeArrowheads="1"/>
          </p:cNvSpPr>
          <p:nvPr>
            <p:ph type="sldNum" sz="quarter" idx="5"/>
          </p:nvPr>
        </p:nvSpPr>
        <p:spPr>
          <a:noFill/>
        </p:spPr>
        <p:txBody>
          <a:bodyPr/>
          <a:lstStyle>
            <a:lvl1pPr eaLnBrk="0" hangingPunct="0">
              <a:defRPr sz="3600">
                <a:solidFill>
                  <a:schemeClr val="tx2"/>
                </a:solidFill>
                <a:latin typeface="Verdana" panose="020B0604030504040204" pitchFamily="34" charset="0"/>
                <a:ea typeface="华文新魏" panose="02010800040101010101" pitchFamily="2" charset="-122"/>
              </a:defRPr>
            </a:lvl1pPr>
            <a:lvl2pPr marL="700405" indent="-269240" eaLnBrk="0" hangingPunct="0">
              <a:defRPr sz="3600">
                <a:solidFill>
                  <a:schemeClr val="tx2"/>
                </a:solidFill>
                <a:latin typeface="Verdana" panose="020B0604030504040204" pitchFamily="34" charset="0"/>
                <a:ea typeface="华文新魏" panose="02010800040101010101" pitchFamily="2" charset="-122"/>
              </a:defRPr>
            </a:lvl2pPr>
            <a:lvl3pPr marL="1077595" indent="-215265" eaLnBrk="0" hangingPunct="0">
              <a:defRPr sz="3600">
                <a:solidFill>
                  <a:schemeClr val="tx2"/>
                </a:solidFill>
                <a:latin typeface="Verdana" panose="020B0604030504040204" pitchFamily="34" charset="0"/>
                <a:ea typeface="华文新魏" panose="02010800040101010101" pitchFamily="2" charset="-122"/>
              </a:defRPr>
            </a:lvl3pPr>
            <a:lvl4pPr marL="1508760" indent="-215265" eaLnBrk="0" hangingPunct="0">
              <a:defRPr sz="3600">
                <a:solidFill>
                  <a:schemeClr val="tx2"/>
                </a:solidFill>
                <a:latin typeface="Verdana" panose="020B0604030504040204" pitchFamily="34" charset="0"/>
                <a:ea typeface="华文新魏" panose="02010800040101010101" pitchFamily="2" charset="-122"/>
              </a:defRPr>
            </a:lvl4pPr>
            <a:lvl5pPr marL="1939925" indent="-215265" eaLnBrk="0" hangingPunct="0">
              <a:defRPr sz="3600">
                <a:solidFill>
                  <a:schemeClr val="tx2"/>
                </a:solidFill>
                <a:latin typeface="Verdana" panose="020B0604030504040204" pitchFamily="34" charset="0"/>
                <a:ea typeface="华文新魏" panose="02010800040101010101" pitchFamily="2" charset="-122"/>
              </a:defRPr>
            </a:lvl5pPr>
            <a:lvl6pPr marL="237045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6pPr>
            <a:lvl7pPr marL="280162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7pPr>
            <a:lvl8pPr marL="3232785"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8pPr>
            <a:lvl9pPr marL="3663950" indent="-215265" algn="ctr" eaLnBrk="0" fontAlgn="base" hangingPunct="0">
              <a:spcBef>
                <a:spcPct val="0"/>
              </a:spcBef>
              <a:spcAft>
                <a:spcPct val="0"/>
              </a:spcAft>
              <a:defRPr sz="3600">
                <a:solidFill>
                  <a:schemeClr val="tx2"/>
                </a:solidFill>
                <a:latin typeface="Verdana" panose="020B0604030504040204" pitchFamily="34" charset="0"/>
                <a:ea typeface="华文新魏" panose="02010800040101010101" pitchFamily="2" charset="-122"/>
              </a:defRPr>
            </a:lvl9pPr>
          </a:lstStyle>
          <a:p>
            <a:pPr eaLnBrk="1" hangingPunct="1"/>
            <a:fld id="{364746D5-5AD0-40F4-AC43-E6DEB0013516}" type="slidenum">
              <a:rPr lang="en-US" altLang="zh-CN" sz="1100">
                <a:solidFill>
                  <a:schemeClr val="tx1"/>
                </a:solidFill>
                <a:latin typeface="Arial" panose="020B0604020202020204" pitchFamily="34" charset="0"/>
                <a:ea typeface="宋体" panose="02010600030101010101" pitchFamily="2" charset="-122"/>
              </a:rPr>
            </a:fld>
            <a:endParaRPr lang="en-US" altLang="zh-CN" sz="1100">
              <a:solidFill>
                <a:schemeClr val="tx1"/>
              </a:solidFill>
              <a:latin typeface="Arial" panose="020B0604020202020204" pitchFamily="34" charset="0"/>
              <a:ea typeface="宋体" panose="02010600030101010101" pitchFamily="2" charset="-122"/>
            </a:endParaRPr>
          </a:p>
        </p:txBody>
      </p:sp>
      <p:sp>
        <p:nvSpPr>
          <p:cNvPr id="119811" name="矩形 2"/>
          <p:cNvSpPr>
            <a:spLocks noGrp="1" noRot="1" noChangeAspect="1" noChangeArrowheads="1" noTextEdit="1"/>
          </p:cNvSpPr>
          <p:nvPr>
            <p:ph type="sldImg"/>
          </p:nvPr>
        </p:nvSpPr>
        <p:spPr/>
      </p:sp>
      <p:sp>
        <p:nvSpPr>
          <p:cNvPr id="119812" name="矩形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程序查询方式</a:t>
            </a:r>
            <a:r>
              <a:rPr lang="en-US" altLang="zh-CN" dirty="0"/>
              <a:t>CPU</a:t>
            </a:r>
            <a:r>
              <a:rPr lang="zh-CN" altLang="en-US" dirty="0"/>
              <a:t>占用率比较高，定时查询方式中如何设置定时器长度也是比较麻烦的一件事情，只适合</a:t>
            </a:r>
            <a:r>
              <a:rPr lang="en-US" altLang="zh-CN" dirty="0"/>
              <a:t>IO</a:t>
            </a:r>
            <a:r>
              <a:rPr lang="zh-CN" altLang="en-US" dirty="0"/>
              <a:t>设备不支持中断的模式，而中断方式进一步提升了</a:t>
            </a:r>
            <a:r>
              <a:rPr lang="en-US" altLang="zh-CN" dirty="0"/>
              <a:t>CPU</a:t>
            </a:r>
            <a:r>
              <a:rPr lang="zh-CN" altLang="en-US" dirty="0"/>
              <a:t>的  效率，这里首先给出了独占查询的</a:t>
            </a:r>
            <a:r>
              <a:rPr lang="en-US" altLang="zh-CN" dirty="0"/>
              <a:t>CPU</a:t>
            </a:r>
            <a:r>
              <a:rPr lang="zh-CN" altLang="en-US" dirty="0"/>
              <a:t>、与设备的运行轨迹。  我们来看看中断控制方式的过程。</a:t>
            </a:r>
            <a:endParaRPr lang="en-US" altLang="zh-CN" dirty="0"/>
          </a:p>
          <a:p>
            <a:endParaRPr lang="en-US" altLang="zh-CN" dirty="0"/>
          </a:p>
          <a:p>
            <a:r>
              <a:rPr lang="zh-CN" altLang="en-US" dirty="0"/>
              <a:t>当</a:t>
            </a:r>
            <a:r>
              <a:rPr lang="en-US" altLang="zh-CN" dirty="0"/>
              <a:t>CPU</a:t>
            </a:r>
            <a:r>
              <a:rPr lang="zh-CN" altLang="en-US" dirty="0"/>
              <a:t>执行用户进制</a:t>
            </a:r>
            <a:r>
              <a:rPr lang="en-US" altLang="zh-CN" dirty="0"/>
              <a:t>P1</a:t>
            </a:r>
            <a:r>
              <a:rPr lang="zh-CN" altLang="en-US" dirty="0"/>
              <a:t>需要访问设备时，用户程序通过</a:t>
            </a:r>
            <a:r>
              <a:rPr lang="en-US" altLang="zh-CN" dirty="0"/>
              <a:t>read</a:t>
            </a:r>
            <a:r>
              <a:rPr lang="zh-CN" altLang="en-US" dirty="0"/>
              <a:t>这样一个系统调用访问设备，</a:t>
            </a:r>
            <a:r>
              <a:rPr lang="en-US" altLang="zh-CN" dirty="0"/>
              <a:t>CPU</a:t>
            </a:r>
            <a:r>
              <a:rPr lang="zh-CN" altLang="en-US" dirty="0"/>
              <a:t>会进入内核态，内核态程序负责，发送命令参数，启动设备，设备开始准备数据，一旦数据准备就绪，设备会以中断请求信号的方式通知</a:t>
            </a:r>
            <a:r>
              <a:rPr lang="en-US" altLang="zh-CN" dirty="0"/>
              <a:t>CPU</a:t>
            </a:r>
            <a:endParaRPr lang="en-US" altLang="zh-CN" dirty="0"/>
          </a:p>
          <a:p>
            <a:endParaRPr lang="en-US" altLang="zh-CN" dirty="0"/>
          </a:p>
          <a:p>
            <a:r>
              <a:rPr lang="zh-CN" altLang="en-US" dirty="0"/>
              <a:t>在设备准备阶段，</a:t>
            </a:r>
            <a:r>
              <a:rPr lang="en-US" altLang="zh-CN" dirty="0"/>
              <a:t>CPU</a:t>
            </a:r>
            <a:r>
              <a:rPr lang="zh-CN" altLang="en-US" dirty="0"/>
              <a:t>可以通过进程调度，将用户进程</a:t>
            </a:r>
            <a:r>
              <a:rPr lang="en-US" altLang="zh-CN" dirty="0"/>
              <a:t>P1</a:t>
            </a:r>
            <a:r>
              <a:rPr lang="zh-CN" altLang="en-US" dirty="0"/>
              <a:t>放入对应设备的等待队列，然后调度其他进程开始运行，显然过去用于轮询等待的时间被</a:t>
            </a:r>
            <a:r>
              <a:rPr lang="en-US" altLang="zh-CN" dirty="0" err="1"/>
              <a:t>cpu</a:t>
            </a:r>
            <a:r>
              <a:rPr lang="zh-CN" altLang="en-US" dirty="0"/>
              <a:t>用来执行其他进程，当</a:t>
            </a:r>
            <a:r>
              <a:rPr lang="en-US" altLang="zh-CN" dirty="0"/>
              <a:t>CPU</a:t>
            </a:r>
            <a:r>
              <a:rPr lang="zh-CN" altLang="en-US" dirty="0"/>
              <a:t>收到设备就绪的中断请求时，会暂时中断当前用户进程，进行中断响应，此时同样进入内核态，中断服务的主要任务就是唤醒进程等待队列中的</a:t>
            </a:r>
            <a:r>
              <a:rPr lang="en-US" altLang="zh-CN" dirty="0"/>
              <a:t>P1</a:t>
            </a:r>
            <a:r>
              <a:rPr lang="zh-CN" altLang="en-US" dirty="0"/>
              <a:t>进程，中断处理完毕后继续返回用户进程</a:t>
            </a:r>
            <a:r>
              <a:rPr lang="en-US" altLang="zh-CN" dirty="0"/>
              <a:t>P2</a:t>
            </a:r>
            <a:r>
              <a:rPr lang="zh-CN" altLang="en-US" dirty="0"/>
              <a:t>执行，后续随着时间片的轮转用户进程</a:t>
            </a:r>
            <a:r>
              <a:rPr lang="en-US" altLang="zh-CN" dirty="0"/>
              <a:t>P1</a:t>
            </a:r>
            <a:r>
              <a:rPr lang="zh-CN" altLang="en-US" dirty="0"/>
              <a:t>执行，此时用户程序通过响应的</a:t>
            </a:r>
            <a:r>
              <a:rPr lang="en-US" altLang="zh-CN" dirty="0"/>
              <a:t>I/O</a:t>
            </a:r>
            <a:r>
              <a:rPr lang="zh-CN" altLang="en-US" dirty="0"/>
              <a:t>命令完成从</a:t>
            </a:r>
            <a:r>
              <a:rPr lang="en-US" altLang="zh-CN" dirty="0"/>
              <a:t>I</a:t>
            </a:r>
            <a:r>
              <a:rPr lang="zh-CN" altLang="en-US" dirty="0"/>
              <a:t>、</a:t>
            </a:r>
            <a:r>
              <a:rPr lang="en-US" altLang="zh-CN" dirty="0"/>
              <a:t>O</a:t>
            </a:r>
            <a:r>
              <a:rPr lang="zh-CN" altLang="en-US" dirty="0"/>
              <a:t>设备取走数据，完成实际传输，</a:t>
            </a:r>
            <a:r>
              <a:rPr lang="zh-CN" altLang="en-US" baseline="0" dirty="0"/>
              <a:t>   中断方式中</a:t>
            </a:r>
            <a:r>
              <a:rPr lang="en-US" altLang="zh-CN" baseline="0" dirty="0"/>
              <a:t>I/O</a:t>
            </a:r>
            <a:r>
              <a:rPr lang="zh-CN" altLang="en-US" baseline="0" dirty="0"/>
              <a:t>操作中</a:t>
            </a:r>
            <a:r>
              <a:rPr lang="en-US" altLang="zh-CN" baseline="0" dirty="0"/>
              <a:t>CPU</a:t>
            </a:r>
            <a:r>
              <a:rPr lang="zh-CN" altLang="en-US" baseline="0" dirty="0"/>
              <a:t>的开销主要是</a:t>
            </a:r>
            <a:r>
              <a:rPr lang="en-US" altLang="zh-CN" baseline="0" dirty="0"/>
              <a:t>2</a:t>
            </a:r>
            <a:r>
              <a:rPr lang="zh-CN" altLang="en-US" baseline="0" dirty="0"/>
              <a:t>次进程调度开销和中断服务开销，如果这个开销比设备准备数据时间要长，则不适合中断方式，如果比设备准备数据时间长，则适合中断方式。  需要注意的中断服务程序需要大量的保护现场恢复现场的操作，时间开销还是比较大的。  中断控制方式避免了定时查询方式中定时不准的问题，大大提升了</a:t>
            </a:r>
            <a:r>
              <a:rPr lang="en-US" altLang="zh-CN" baseline="0" dirty="0"/>
              <a:t>CPU</a:t>
            </a:r>
            <a:r>
              <a:rPr lang="zh-CN" altLang="en-US" baseline="0" dirty="0"/>
              <a:t>的执行效率。</a:t>
            </a:r>
            <a:endParaRPr lang="en-US" altLang="zh-CN" baseline="0"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11" name="组合 10"/>
          <p:cNvGrpSpPr/>
          <p:nvPr userDrawn="1"/>
        </p:nvGrpSpPr>
        <p:grpSpPr>
          <a:xfrm>
            <a:off x="1404" y="-67580"/>
            <a:ext cx="12194512" cy="6993161"/>
            <a:chOff x="4049" y="26519"/>
            <a:chExt cx="12194512" cy="6993161"/>
          </a:xfrm>
        </p:grpSpPr>
        <p:pic>
          <p:nvPicPr>
            <p:cNvPr id="23" name="图片 22"/>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a:fillRect/>
            </a:stretch>
          </p:blipFill>
          <p:spPr>
            <a:xfrm>
              <a:off x="6561" y="3618316"/>
              <a:ext cx="12192000" cy="3401364"/>
            </a:xfrm>
            <a:prstGeom prst="rect">
              <a:avLst/>
            </a:prstGeom>
          </p:spPr>
        </p:pic>
        <p:sp>
          <p:nvSpPr>
            <p:cNvPr id="24" name="矩形 23"/>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grpSp>
      <p:pic>
        <p:nvPicPr>
          <p:cNvPr id="14" name="图片 13"/>
          <p:cNvPicPr>
            <a:picLocks noChangeAspect="1"/>
          </p:cNvPicPr>
          <p:nvPr userDrawn="1"/>
        </p:nvPicPr>
        <p:blipFill>
          <a:blip r:embed="rId3"/>
          <a:stretch>
            <a:fillRect/>
          </a:stretch>
        </p:blipFill>
        <p:spPr>
          <a:xfrm>
            <a:off x="10307940" y="299126"/>
            <a:ext cx="1554844" cy="353947"/>
          </a:xfrm>
          <a:prstGeom prst="rect">
            <a:avLst/>
          </a:prstGeom>
        </p:spPr>
      </p:pic>
      <p:sp>
        <p:nvSpPr>
          <p:cNvPr id="16" name="任意多边形 20"/>
          <p:cNvSpPr/>
          <p:nvPr userDrawn="1"/>
        </p:nvSpPr>
        <p:spPr>
          <a:xfrm flipV="1">
            <a:off x="323926" y="294684"/>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zh-CN" altLang="en-US"/>
          </a:p>
        </p:txBody>
      </p:sp>
      <p:sp>
        <p:nvSpPr>
          <p:cNvPr id="17" name="椭圆 16"/>
          <p:cNvSpPr/>
          <p:nvPr userDrawn="1"/>
        </p:nvSpPr>
        <p:spPr>
          <a:xfrm>
            <a:off x="11288283" y="6530325"/>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Segoe UI" panose="020B0502040204020203" pitchFamily="34" charset="0"/>
              <a:cs typeface="Segoe UI" panose="020B0502040204020203" pitchFamily="34" charset="0"/>
            </a:endParaRPr>
          </a:p>
        </p:txBody>
      </p:sp>
      <p:sp>
        <p:nvSpPr>
          <p:cNvPr id="18" name="矩形 17"/>
          <p:cNvSpPr/>
          <p:nvPr userDrawn="1"/>
        </p:nvSpPr>
        <p:spPr>
          <a:xfrm>
            <a:off x="8785" y="6627250"/>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19" name="矩形 18"/>
          <p:cNvSpPr/>
          <p:nvPr userDrawn="1"/>
        </p:nvSpPr>
        <p:spPr>
          <a:xfrm>
            <a:off x="-3915" y="6627250"/>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灯片编号占位符 3"/>
          <p:cNvSpPr txBox="1"/>
          <p:nvPr userDrawn="1"/>
        </p:nvSpPr>
        <p:spPr>
          <a:xfrm>
            <a:off x="11265696" y="6524675"/>
            <a:ext cx="292061" cy="283147"/>
          </a:xfrm>
          <a:prstGeom prst="rect">
            <a:avLst/>
          </a:prstGeom>
        </p:spPr>
        <p:txBody>
          <a:bodyPr vert="horz" wrap="square" lIns="0" tIns="0" rIns="0" bIns="0" rtlCol="0" anchor="ctr" anchorCtr="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z="1400"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sz="1400"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2" name="图片 21"/>
          <p:cNvPicPr>
            <a:picLocks noChangeAspect="1"/>
          </p:cNvPicPr>
          <p:nvPr userDrawn="1"/>
        </p:nvPicPr>
        <p:blipFill>
          <a:blip r:embed="rId4">
            <a:biLevel thresh="50000"/>
          </a:blip>
          <a:stretch>
            <a:fillRect/>
          </a:stretch>
        </p:blipFill>
        <p:spPr>
          <a:xfrm>
            <a:off x="614798" y="6600443"/>
            <a:ext cx="1380275" cy="255024"/>
          </a:xfrm>
          <a:prstGeom prst="rect">
            <a:avLst/>
          </a:prstGeom>
        </p:spPr>
      </p:pic>
      <p:sp>
        <p:nvSpPr>
          <p:cNvPr id="2" name="标题 1"/>
          <p:cNvSpPr>
            <a:spLocks noGrp="1"/>
          </p:cNvSpPr>
          <p:nvPr>
            <p:ph type="title"/>
          </p:nvPr>
        </p:nvSpPr>
        <p:spPr>
          <a:xfrm>
            <a:off x="487822" y="180277"/>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3" name="内容占位符 2"/>
          <p:cNvSpPr>
            <a:spLocks noGrp="1"/>
          </p:cNvSpPr>
          <p:nvPr>
            <p:ph idx="1"/>
          </p:nvPr>
        </p:nvSpPr>
        <p:spPr>
          <a:xfrm>
            <a:off x="487822" y="942764"/>
            <a:ext cx="11031078" cy="5637024"/>
          </a:xfrm>
          <a:prstGeom prst="rect">
            <a:avLst/>
          </a:prstGeom>
        </p:spPr>
        <p:txBody>
          <a:bodyPr/>
          <a:lstStyle>
            <a:lvl1pPr marL="342900" indent="-342900" algn="just">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gn="just">
              <a:lnSpc>
                <a:spcPct val="150000"/>
              </a:lnSpc>
              <a:buClr>
                <a:srgbClr val="FFC000"/>
              </a:buClr>
              <a:buFont typeface="Wingdings" panose="05000000000000000000" pitchFamily="2" charset="2"/>
              <a:buChar char="p"/>
              <a:defRPr sz="2400">
                <a:solidFill>
                  <a:srgbClr val="0E7C7F"/>
                </a:solidFill>
                <a:latin typeface="微软雅黑" panose="020B0503020204020204" pitchFamily="34" charset="-122"/>
                <a:ea typeface="微软雅黑" panose="020B0503020204020204" pitchFamily="34" charset="-122"/>
              </a:defRPr>
            </a:lvl2pPr>
            <a:lvl3pPr marL="1143000" indent="-228600" algn="just">
              <a:lnSpc>
                <a:spcPct val="15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50000"/>
              </a:lnSpc>
              <a:defRPr sz="1600">
                <a:latin typeface="微软雅黑" panose="020B0503020204020204" pitchFamily="34" charset="-122"/>
                <a:ea typeface="微软雅黑" panose="020B0503020204020204" pitchFamily="34" charset="-122"/>
              </a:defRPr>
            </a:lvl4pPr>
            <a:lvl5pPr algn="just">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3.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1.wmf"/><Relationship Id="rId1"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4.wmf"/><Relationship Id="rId1" Type="http://schemas.openxmlformats.org/officeDocument/2006/relationships/oleObject" Target="../embeddings/oleObject5.bin"/></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7.wmf"/><Relationship Id="rId1" Type="http://schemas.openxmlformats.org/officeDocument/2006/relationships/oleObject" Target="../embeddings/oleObject6.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27.wmf"/><Relationship Id="rId3" Type="http://schemas.openxmlformats.org/officeDocument/2006/relationships/oleObject" Target="../embeddings/oleObject8.bin"/><Relationship Id="rId2" Type="http://schemas.openxmlformats.org/officeDocument/2006/relationships/image" Target="../media/image28.wmf"/><Relationship Id="rId1" Type="http://schemas.openxmlformats.org/officeDocument/2006/relationships/oleObject" Target="../embeddings/oleObject7.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186816"/>
            <a:ext cx="10515600" cy="617641"/>
          </a:xfrm>
        </p:spPr>
        <p:txBody>
          <a:bodyPr/>
          <a:lstStyle/>
          <a:p>
            <a:r>
              <a:rPr lang="zh-CN" altLang="en-US" dirty="0"/>
              <a:t>不同编址方式程序实例</a:t>
            </a:r>
            <a:endParaRPr lang="zh-CN" altLang="en-US" dirty="0"/>
          </a:p>
        </p:txBody>
      </p:sp>
      <p:sp>
        <p:nvSpPr>
          <p:cNvPr id="5" name="内容占位符 4"/>
          <p:cNvSpPr>
            <a:spLocks noGrp="1"/>
          </p:cNvSpPr>
          <p:nvPr>
            <p:ph idx="1"/>
          </p:nvPr>
        </p:nvSpPr>
        <p:spPr>
          <a:xfrm>
            <a:off x="487822" y="942764"/>
            <a:ext cx="11031078" cy="520276"/>
          </a:xfrm>
        </p:spPr>
        <p:txBody>
          <a:bodyPr>
            <a:normAutofit fontScale="70000" lnSpcReduction="20000"/>
          </a:bodyPr>
          <a:lstStyle/>
          <a:p>
            <a:r>
              <a:rPr lang="zh-CN" altLang="en-US" sz="2800" b="1" dirty="0"/>
              <a:t>统一编址：访存指令访问外设，具体访问什么设备取决于内存地址</a:t>
            </a:r>
            <a:endParaRPr lang="en-US" altLang="zh-CN" sz="2800" b="1" dirty="0"/>
          </a:p>
          <a:p>
            <a:endParaRPr lang="zh-CN" altLang="en-US" dirty="0"/>
          </a:p>
        </p:txBody>
      </p:sp>
      <p:pic>
        <p:nvPicPr>
          <p:cNvPr id="6" name="内容占位符 3"/>
          <p:cNvPicPr>
            <a:picLocks noChangeAspect="1"/>
          </p:cNvPicPr>
          <p:nvPr/>
        </p:nvPicPr>
        <p:blipFill>
          <a:blip r:embed="rId1"/>
          <a:stretch>
            <a:fillRect/>
          </a:stretch>
        </p:blipFill>
        <p:spPr>
          <a:xfrm>
            <a:off x="1420609" y="1569530"/>
            <a:ext cx="9103700" cy="2856168"/>
          </a:xfrm>
          <a:prstGeom prst="rect">
            <a:avLst/>
          </a:prstGeom>
        </p:spPr>
      </p:pic>
      <p:pic>
        <p:nvPicPr>
          <p:cNvPr id="28" name="图片 27"/>
          <p:cNvPicPr>
            <a:picLocks noChangeAspect="1"/>
          </p:cNvPicPr>
          <p:nvPr/>
        </p:nvPicPr>
        <p:blipFill>
          <a:blip r:embed="rId2"/>
          <a:stretch>
            <a:fillRect/>
          </a:stretch>
        </p:blipFill>
        <p:spPr>
          <a:xfrm>
            <a:off x="1420609" y="4993661"/>
            <a:ext cx="9103700" cy="1387775"/>
          </a:xfrm>
          <a:prstGeom prst="rect">
            <a:avLst/>
          </a:prstGeom>
        </p:spPr>
      </p:pic>
      <p:sp>
        <p:nvSpPr>
          <p:cNvPr id="29" name="内容占位符 4"/>
          <p:cNvSpPr txBox="1"/>
          <p:nvPr/>
        </p:nvSpPr>
        <p:spPr>
          <a:xfrm>
            <a:off x="487822" y="4478446"/>
            <a:ext cx="11031078" cy="520276"/>
          </a:xfrm>
          <a:prstGeom prst="rect">
            <a:avLst/>
          </a:prstGeom>
        </p:spPr>
        <p:txBody>
          <a:bodyPr vert="horz" lIns="91440" tIns="45720" rIns="91440" bIns="45720" rtlCol="0">
            <a:normAutofit fontScale="70000" lnSpcReduction="2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4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b="1" dirty="0"/>
              <a:t>独立编址：</a:t>
            </a:r>
            <a:r>
              <a:rPr lang="en-US" altLang="zh-CN" sz="2800" b="1" dirty="0"/>
              <a:t>I/O</a:t>
            </a:r>
            <a:r>
              <a:rPr lang="zh-CN" altLang="en-US" sz="2800" b="1" dirty="0"/>
              <a:t>指令访问外设，具体访问什么设备取决于端口地址</a:t>
            </a:r>
            <a:endParaRPr lang="en-US" altLang="zh-CN" sz="2800" b="1" dirty="0"/>
          </a:p>
          <a:p>
            <a:endParaRPr lang="zh-CN" altLang="en-US" dirty="0"/>
          </a:p>
        </p:txBody>
      </p:sp>
      <p:sp>
        <p:nvSpPr>
          <p:cNvPr id="30" name="矩形: 圆角 29"/>
          <p:cNvSpPr/>
          <p:nvPr/>
        </p:nvSpPr>
        <p:spPr>
          <a:xfrm>
            <a:off x="6370319" y="3553099"/>
            <a:ext cx="2899955" cy="36368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a:t>
            </a:r>
            <a:r>
              <a:rPr lang="zh-CN" altLang="en-US" dirty="0"/>
              <a:t>接口的软件</a:t>
            </a:r>
            <a:endParaRPr lang="zh-CN" altLang="en-US" dirty="0"/>
          </a:p>
        </p:txBody>
      </p:sp>
      <p:sp>
        <p:nvSpPr>
          <p:cNvPr id="3" name="内容占位符 2"/>
          <p:cNvSpPr>
            <a:spLocks noGrp="1"/>
          </p:cNvSpPr>
          <p:nvPr>
            <p:ph idx="1"/>
          </p:nvPr>
        </p:nvSpPr>
        <p:spPr>
          <a:xfrm>
            <a:off x="487822" y="942763"/>
            <a:ext cx="11031078" cy="5867339"/>
          </a:xfrm>
        </p:spPr>
        <p:txBody>
          <a:bodyPr>
            <a:normAutofit fontScale="85000" lnSpcReduction="10000"/>
          </a:bodyPr>
          <a:lstStyle/>
          <a:p>
            <a:r>
              <a:rPr lang="zh-CN" altLang="en-US" dirty="0"/>
              <a:t>现代计算机中用户必须</a:t>
            </a:r>
            <a:r>
              <a:rPr lang="zh-CN" altLang="en-US" b="1" dirty="0">
                <a:solidFill>
                  <a:srgbClr val="1387B7"/>
                </a:solidFill>
              </a:rPr>
              <a:t>通过操作系统间接访问设备</a:t>
            </a:r>
            <a:r>
              <a:rPr lang="zh-CN" altLang="en-US" dirty="0"/>
              <a:t>，屏蔽设备细节，使用更方便</a:t>
            </a:r>
            <a:endParaRPr lang="en-US" altLang="zh-CN" dirty="0"/>
          </a:p>
          <a:p>
            <a:r>
              <a:rPr lang="zh-CN" altLang="en-US" b="1" dirty="0"/>
              <a:t>与</a:t>
            </a:r>
            <a:r>
              <a:rPr lang="en-US" altLang="zh-CN" b="1" dirty="0"/>
              <a:t>OS</a:t>
            </a:r>
            <a:r>
              <a:rPr lang="zh-CN" altLang="en-US" b="1" dirty="0"/>
              <a:t>无关的</a:t>
            </a:r>
            <a:r>
              <a:rPr lang="en-US" altLang="zh-CN" b="1" dirty="0"/>
              <a:t>I/O</a:t>
            </a:r>
            <a:r>
              <a:rPr lang="zh-CN" altLang="en-US" b="1" dirty="0"/>
              <a:t>库  </a:t>
            </a:r>
            <a:r>
              <a:rPr lang="en-US" altLang="zh-CN" b="1" dirty="0"/>
              <a:t>(</a:t>
            </a:r>
            <a:r>
              <a:rPr lang="zh-CN" altLang="en-US" b="1" dirty="0"/>
              <a:t>用户态</a:t>
            </a:r>
            <a:r>
              <a:rPr lang="en-US" altLang="zh-CN" b="1" dirty="0"/>
              <a:t>)</a:t>
            </a:r>
            <a:endParaRPr lang="en-US" altLang="zh-CN" b="1" dirty="0"/>
          </a:p>
          <a:p>
            <a:pPr marL="457200" lvl="1" indent="0">
              <a:buNone/>
            </a:pPr>
            <a:r>
              <a:rPr lang="zh-CN" altLang="en-US" sz="2100" dirty="0"/>
              <a:t>如</a:t>
            </a:r>
            <a:r>
              <a:rPr lang="en-US" altLang="zh-CN" sz="2100" dirty="0"/>
              <a:t>C</a:t>
            </a:r>
            <a:r>
              <a:rPr lang="zh-CN" altLang="en-US" sz="2100" dirty="0"/>
              <a:t>语言中的标准</a:t>
            </a:r>
            <a:r>
              <a:rPr lang="en-US" altLang="zh-CN" sz="2100" dirty="0"/>
              <a:t>I/O</a:t>
            </a:r>
            <a:r>
              <a:rPr lang="zh-CN" altLang="en-US" sz="2100" dirty="0"/>
              <a:t>库</a:t>
            </a:r>
            <a:r>
              <a:rPr lang="en-US" altLang="zh-CN" sz="2100" dirty="0" err="1"/>
              <a:t>stdio.h</a:t>
            </a:r>
            <a:r>
              <a:rPr lang="zh-CN" altLang="en-US" sz="2100" dirty="0"/>
              <a:t>，</a:t>
            </a:r>
            <a:endParaRPr lang="en-US" altLang="zh-CN" sz="2100" dirty="0"/>
          </a:p>
          <a:p>
            <a:pPr marL="457200" lvl="1" indent="0">
              <a:buNone/>
            </a:pPr>
            <a:r>
              <a:rPr lang="en-US" altLang="zh-CN" sz="2100" dirty="0" err="1"/>
              <a:t>printf</a:t>
            </a:r>
            <a:r>
              <a:rPr lang="zh-CN" altLang="en-US" sz="2100" dirty="0"/>
              <a:t>、</a:t>
            </a:r>
            <a:r>
              <a:rPr lang="en-US" altLang="zh-CN" sz="2100" dirty="0" err="1"/>
              <a:t>scanf</a:t>
            </a:r>
            <a:r>
              <a:rPr lang="zh-CN" altLang="en-US" sz="2100" dirty="0"/>
              <a:t>、</a:t>
            </a:r>
            <a:r>
              <a:rPr lang="en-US" altLang="zh-CN" sz="2100" dirty="0" err="1"/>
              <a:t>getchar</a:t>
            </a:r>
            <a:r>
              <a:rPr lang="zh-CN" altLang="en-US" sz="2100" dirty="0"/>
              <a:t>、</a:t>
            </a:r>
            <a:r>
              <a:rPr lang="en-US" altLang="zh-CN" sz="2100" dirty="0" err="1"/>
              <a:t>putchar</a:t>
            </a:r>
            <a:r>
              <a:rPr lang="zh-CN" altLang="en-US" sz="2100" dirty="0"/>
              <a:t>、</a:t>
            </a:r>
            <a:r>
              <a:rPr lang="en-US" altLang="zh-CN" sz="2100" dirty="0" err="1"/>
              <a:t>fopen</a:t>
            </a:r>
            <a:r>
              <a:rPr lang="zh-CN" altLang="en-US" sz="2100" dirty="0"/>
              <a:t>、</a:t>
            </a:r>
            <a:r>
              <a:rPr lang="en-US" altLang="zh-CN" sz="2100" dirty="0" err="1"/>
              <a:t>fseek</a:t>
            </a:r>
            <a:r>
              <a:rPr lang="zh-CN" altLang="en-US" sz="2100" dirty="0"/>
              <a:t>、</a:t>
            </a:r>
            <a:r>
              <a:rPr lang="en-US" altLang="zh-CN" sz="2100" dirty="0" err="1"/>
              <a:t>fread</a:t>
            </a:r>
            <a:r>
              <a:rPr lang="zh-CN" altLang="en-US" sz="2100" dirty="0"/>
              <a:t>、</a:t>
            </a:r>
            <a:r>
              <a:rPr lang="en-US" altLang="zh-CN" sz="2100" dirty="0" err="1"/>
              <a:t>fwrite</a:t>
            </a:r>
            <a:r>
              <a:rPr lang="zh-CN" altLang="en-US" sz="2100" dirty="0"/>
              <a:t>、</a:t>
            </a:r>
            <a:r>
              <a:rPr lang="en-US" altLang="zh-CN" sz="2100" dirty="0" err="1"/>
              <a:t>fclose</a:t>
            </a:r>
            <a:r>
              <a:rPr lang="zh-CN" altLang="en-US" sz="2100" dirty="0"/>
              <a:t>等</a:t>
            </a:r>
            <a:endParaRPr lang="en-US" altLang="zh-CN" sz="2100" dirty="0"/>
          </a:p>
          <a:p>
            <a:pPr marL="457200" lvl="1" indent="0">
              <a:buNone/>
            </a:pPr>
            <a:r>
              <a:rPr lang="zh-CN" altLang="en-US" sz="2100" dirty="0"/>
              <a:t>用户程序主要通过调用</a:t>
            </a:r>
            <a:r>
              <a:rPr lang="en-US" altLang="zh-CN" sz="2100" dirty="0"/>
              <a:t>I/O</a:t>
            </a:r>
            <a:r>
              <a:rPr lang="zh-CN" altLang="en-US" sz="2100" dirty="0"/>
              <a:t>库访问设备，方便程序在不同</a:t>
            </a:r>
            <a:r>
              <a:rPr lang="en-US" altLang="zh-CN" sz="2100" dirty="0"/>
              <a:t>OS</a:t>
            </a:r>
            <a:r>
              <a:rPr lang="zh-CN" altLang="en-US" sz="2100" dirty="0"/>
              <a:t>间移植</a:t>
            </a:r>
            <a:endParaRPr lang="en-US" altLang="zh-CN" sz="2100" dirty="0"/>
          </a:p>
          <a:p>
            <a:r>
              <a:rPr lang="zh-CN" altLang="en-US" b="1" dirty="0"/>
              <a:t>与设备无关的</a:t>
            </a:r>
            <a:r>
              <a:rPr lang="en-US" altLang="zh-CN" b="1" dirty="0"/>
              <a:t>OS</a:t>
            </a:r>
            <a:r>
              <a:rPr lang="zh-CN" altLang="en-US" b="1" dirty="0"/>
              <a:t>调用库  （内核态）</a:t>
            </a:r>
            <a:endParaRPr lang="en-US" altLang="zh-CN" b="1" dirty="0"/>
          </a:p>
          <a:p>
            <a:pPr marL="457200" lvl="1" indent="0">
              <a:buNone/>
            </a:pPr>
            <a:r>
              <a:rPr lang="en-US" altLang="zh-CN" sz="2100" dirty="0"/>
              <a:t>open</a:t>
            </a:r>
            <a:r>
              <a:rPr lang="zh-CN" altLang="en-US" sz="2100" dirty="0"/>
              <a:t>、</a:t>
            </a:r>
            <a:r>
              <a:rPr lang="en-US" altLang="zh-CN" sz="2100" dirty="0"/>
              <a:t>read</a:t>
            </a:r>
            <a:r>
              <a:rPr lang="zh-CN" altLang="en-US" sz="2100" dirty="0"/>
              <a:t>、</a:t>
            </a:r>
            <a:r>
              <a:rPr lang="en-US" altLang="zh-CN" sz="2100" dirty="0"/>
              <a:t>write</a:t>
            </a:r>
            <a:r>
              <a:rPr lang="zh-CN" altLang="en-US" sz="2100" dirty="0"/>
              <a:t>、</a:t>
            </a:r>
            <a:r>
              <a:rPr lang="en-US" altLang="zh-CN" sz="2100" dirty="0"/>
              <a:t>seek</a:t>
            </a:r>
            <a:r>
              <a:rPr lang="zh-CN" altLang="en-US" sz="2100" dirty="0"/>
              <a:t>、</a:t>
            </a:r>
            <a:r>
              <a:rPr lang="en-US" altLang="zh-CN" sz="2100" dirty="0" err="1"/>
              <a:t>ioctl</a:t>
            </a:r>
            <a:r>
              <a:rPr lang="zh-CN" altLang="en-US" sz="2100" dirty="0"/>
              <a:t>、</a:t>
            </a:r>
            <a:r>
              <a:rPr lang="en-US" altLang="zh-CN" sz="2100" dirty="0"/>
              <a:t>close</a:t>
            </a:r>
            <a:endParaRPr lang="en-US" altLang="zh-CN" sz="2100" dirty="0"/>
          </a:p>
          <a:p>
            <a:r>
              <a:rPr lang="zh-CN" altLang="en-US" b="1" dirty="0"/>
              <a:t>独立的设备驱动程序（内核态）</a:t>
            </a:r>
            <a:endParaRPr lang="en-US" altLang="zh-CN" b="1" dirty="0"/>
          </a:p>
          <a:p>
            <a:pPr marL="457200" lvl="1" indent="0">
              <a:buNone/>
            </a:pPr>
            <a:r>
              <a:rPr lang="zh-CN" altLang="en-US" sz="2100" dirty="0"/>
              <a:t>设备驱动程序是与设备相关的</a:t>
            </a:r>
            <a:r>
              <a:rPr lang="en-US" altLang="zh-CN" sz="2100" dirty="0"/>
              <a:t>I/O</a:t>
            </a:r>
            <a:r>
              <a:rPr lang="zh-CN" altLang="en-US" sz="2100" dirty="0"/>
              <a:t>软件部分</a:t>
            </a:r>
            <a:endParaRPr lang="en-US" altLang="zh-CN" sz="2100" dirty="0"/>
          </a:p>
          <a:p>
            <a:pPr marL="457200" lvl="1" indent="0">
              <a:buNone/>
            </a:pPr>
            <a:r>
              <a:rPr lang="zh-CN" altLang="en-US" sz="2100" dirty="0"/>
              <a:t>不同设备对应不同的驱动程序</a:t>
            </a:r>
            <a:endParaRPr lang="en-US" altLang="zh-CN" sz="2100" dirty="0"/>
          </a:p>
          <a:p>
            <a:pPr marL="457200" lvl="1" indent="0">
              <a:buNone/>
            </a:pPr>
            <a:r>
              <a:rPr lang="zh-CN" altLang="en-US" sz="2100" dirty="0"/>
              <a:t>遵循具体设备的</a:t>
            </a:r>
            <a:r>
              <a:rPr lang="en-US" altLang="zh-CN" sz="2100" dirty="0"/>
              <a:t>I/O</a:t>
            </a:r>
            <a:r>
              <a:rPr lang="zh-CN" altLang="en-US" sz="2100" dirty="0"/>
              <a:t>接口约定，包含设备接口细节</a:t>
            </a:r>
            <a:endParaRPr lang="zh-CN" altLang="en-US" sz="2100" dirty="0"/>
          </a:p>
          <a:p>
            <a:endParaRPr lang="zh-CN" altLang="en-US" dirty="0"/>
          </a:p>
        </p:txBody>
      </p:sp>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7802445" y="3634769"/>
            <a:ext cx="3549178" cy="27399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a:t>
            </a:r>
            <a:r>
              <a:rPr lang="zh-CN" altLang="en-US" dirty="0"/>
              <a:t>接口分类</a:t>
            </a:r>
            <a:endParaRPr lang="zh-CN" altLang="en-US" dirty="0"/>
          </a:p>
        </p:txBody>
      </p:sp>
      <p:sp>
        <p:nvSpPr>
          <p:cNvPr id="3" name="内容占位符 2"/>
          <p:cNvSpPr>
            <a:spLocks noGrp="1"/>
          </p:cNvSpPr>
          <p:nvPr>
            <p:ph idx="1"/>
          </p:nvPr>
        </p:nvSpPr>
        <p:spPr/>
        <p:txBody>
          <a:bodyPr>
            <a:normAutofit/>
          </a:bodyPr>
          <a:lstStyle/>
          <a:p>
            <a:pPr lvl="0"/>
            <a:r>
              <a:rPr lang="zh-CN" altLang="zh-CN" b="1" dirty="0"/>
              <a:t>按数据传送方式</a:t>
            </a:r>
            <a:endParaRPr lang="en-US" altLang="zh-CN" b="1" dirty="0"/>
          </a:p>
          <a:p>
            <a:pPr lvl="1"/>
            <a:r>
              <a:rPr lang="zh-CN" altLang="zh-CN" dirty="0"/>
              <a:t>并行</a:t>
            </a:r>
            <a:r>
              <a:rPr lang="zh-CN" altLang="en-US" dirty="0"/>
              <a:t>、</a:t>
            </a:r>
            <a:r>
              <a:rPr lang="zh-CN" altLang="zh-CN" dirty="0"/>
              <a:t>串行接口</a:t>
            </a:r>
            <a:endParaRPr lang="zh-CN" altLang="zh-CN" dirty="0"/>
          </a:p>
          <a:p>
            <a:pPr lvl="0"/>
            <a:r>
              <a:rPr lang="zh-CN" altLang="zh-CN" b="1" dirty="0"/>
              <a:t>按接口的灵活性</a:t>
            </a:r>
            <a:endParaRPr lang="en-US" altLang="zh-CN" b="1" dirty="0"/>
          </a:p>
          <a:p>
            <a:pPr lvl="1"/>
            <a:r>
              <a:rPr lang="zh-CN" altLang="zh-CN" dirty="0"/>
              <a:t>可编程接口</a:t>
            </a:r>
            <a:r>
              <a:rPr lang="zh-CN" altLang="en-US" dirty="0"/>
              <a:t>、</a:t>
            </a:r>
            <a:r>
              <a:rPr lang="zh-CN" altLang="zh-CN" dirty="0"/>
              <a:t>不可编程接口</a:t>
            </a:r>
            <a:endParaRPr lang="zh-CN" altLang="zh-CN" dirty="0"/>
          </a:p>
          <a:p>
            <a:r>
              <a:rPr lang="zh-CN" altLang="zh-CN" b="1" dirty="0"/>
              <a:t>按通用性</a:t>
            </a:r>
            <a:r>
              <a:rPr lang="zh-CN" altLang="en-US" dirty="0"/>
              <a:t>： </a:t>
            </a:r>
            <a:r>
              <a:rPr lang="zh-CN" altLang="zh-CN" dirty="0">
                <a:solidFill>
                  <a:srgbClr val="C00000"/>
                </a:solidFill>
              </a:rPr>
              <a:t>通用</a:t>
            </a:r>
            <a:r>
              <a:rPr lang="zh-CN" altLang="en-US" dirty="0">
                <a:solidFill>
                  <a:srgbClr val="C00000"/>
                </a:solidFill>
              </a:rPr>
              <a:t>、</a:t>
            </a:r>
            <a:r>
              <a:rPr lang="zh-CN" altLang="zh-CN" dirty="0">
                <a:solidFill>
                  <a:srgbClr val="C00000"/>
                </a:solidFill>
              </a:rPr>
              <a:t>专用接口</a:t>
            </a:r>
            <a:endParaRPr lang="en-US" altLang="zh-CN" dirty="0"/>
          </a:p>
          <a:p>
            <a:pPr lvl="0"/>
            <a:r>
              <a:rPr lang="zh-CN" altLang="zh-CN" b="1" dirty="0"/>
              <a:t>按总线传输的通信方式</a:t>
            </a:r>
            <a:r>
              <a:rPr lang="zh-CN" altLang="en-US" dirty="0"/>
              <a:t>：</a:t>
            </a:r>
            <a:r>
              <a:rPr lang="zh-CN" altLang="zh-CN" dirty="0">
                <a:solidFill>
                  <a:srgbClr val="C00000"/>
                </a:solidFill>
              </a:rPr>
              <a:t>同步</a:t>
            </a:r>
            <a:r>
              <a:rPr lang="zh-CN" altLang="en-US" dirty="0">
                <a:solidFill>
                  <a:srgbClr val="C00000"/>
                </a:solidFill>
              </a:rPr>
              <a:t>、</a:t>
            </a:r>
            <a:r>
              <a:rPr lang="zh-CN" altLang="zh-CN" dirty="0">
                <a:solidFill>
                  <a:srgbClr val="C00000"/>
                </a:solidFill>
              </a:rPr>
              <a:t>异步接口</a:t>
            </a:r>
            <a:endParaRPr lang="zh-CN" altLang="zh-CN" dirty="0">
              <a:solidFill>
                <a:srgbClr val="C00000"/>
              </a:solidFill>
            </a:endParaRPr>
          </a:p>
          <a:p>
            <a:pPr lvl="0"/>
            <a:r>
              <a:rPr lang="zh-CN" altLang="zh-CN" b="1" dirty="0"/>
              <a:t>按访问外设的方式</a:t>
            </a:r>
            <a:endParaRPr lang="en-US" altLang="zh-CN" b="1" dirty="0"/>
          </a:p>
          <a:p>
            <a:pPr lvl="1"/>
            <a:r>
              <a:rPr lang="zh-CN" altLang="zh-CN" dirty="0"/>
              <a:t>直接传送方式、程序控制方式、程序中断方式、</a:t>
            </a:r>
            <a:r>
              <a:rPr lang="en-US" altLang="zh-CN" dirty="0"/>
              <a:t>DMA</a:t>
            </a:r>
            <a:r>
              <a:rPr lang="zh-CN" altLang="zh-CN" dirty="0"/>
              <a:t>及通道处理机接口</a:t>
            </a:r>
            <a:endParaRPr lang="zh-CN" altLang="zh-CN" dirty="0"/>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dirty="0"/>
              <a:t>本章主要内容</a:t>
            </a:r>
            <a:endParaRPr lang="zh-CN" altLang="en-US" dirty="0"/>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r>
              <a:rPr lang="en-US" altLang="zh-CN" b="1" dirty="0">
                <a:solidFill>
                  <a:srgbClr val="C00000"/>
                </a:solidFill>
                <a:effectLst>
                  <a:outerShdw blurRad="38100" dist="38100" dir="2700000" algn="tl">
                    <a:srgbClr val="000000">
                      <a:alpha val="43137"/>
                    </a:srgbClr>
                  </a:outerShdw>
                </a:effectLst>
              </a:rPr>
              <a:t>9.3 </a:t>
            </a:r>
            <a:r>
              <a:rPr lang="zh-CN" altLang="en-US" b="1" dirty="0">
                <a:solidFill>
                  <a:srgbClr val="C00000"/>
                </a:solidFill>
                <a:effectLst>
                  <a:outerShdw blurRad="38100" dist="38100" dir="2700000" algn="tl">
                    <a:srgbClr val="000000">
                      <a:alpha val="43137"/>
                    </a:srgbClr>
                  </a:outerShdw>
                </a:effectLst>
              </a:rPr>
              <a:t>数据传送控制方式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endParaRPr lang="zh-CN" altLang="en-US" b="1" dirty="0"/>
          </a:p>
          <a:p>
            <a:r>
              <a:rPr lang="en-US" altLang="zh-CN" b="1" dirty="0"/>
              <a:t>9.6 DMA</a:t>
            </a:r>
            <a:r>
              <a:rPr lang="zh-CN" altLang="en-US" b="1" dirty="0"/>
              <a:t>方式</a:t>
            </a:r>
            <a:endParaRPr lang="zh-CN" altLang="en-US" b="1" dirty="0"/>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矩形 2"/>
          <p:cNvSpPr>
            <a:spLocks noGrp="1" noChangeArrowheads="1"/>
          </p:cNvSpPr>
          <p:nvPr>
            <p:ph type="title"/>
          </p:nvPr>
        </p:nvSpPr>
        <p:spPr/>
        <p:txBody>
          <a:bodyPr/>
          <a:lstStyle/>
          <a:p>
            <a:pPr eaLnBrk="1" hangingPunct="1"/>
            <a:r>
              <a:rPr lang="zh-CN" altLang="en-US" dirty="0"/>
              <a:t>数据传输控制方式</a:t>
            </a:r>
            <a:endParaRPr lang="zh-CN" altLang="en-US" dirty="0"/>
          </a:p>
        </p:txBody>
      </p:sp>
      <p:sp>
        <p:nvSpPr>
          <p:cNvPr id="31748" name="矩形 3"/>
          <p:cNvSpPr>
            <a:spLocks noGrp="1" noChangeArrowheads="1"/>
          </p:cNvSpPr>
          <p:nvPr>
            <p:ph type="body" idx="1"/>
          </p:nvPr>
        </p:nvSpPr>
        <p:spPr/>
        <p:txBody>
          <a:bodyPr/>
          <a:lstStyle/>
          <a:p>
            <a:pPr eaLnBrk="1" hangingPunct="1"/>
            <a:r>
              <a:rPr lang="zh-CN" altLang="en-US" b="1" dirty="0">
                <a:solidFill>
                  <a:srgbClr val="C00000"/>
                </a:solidFill>
                <a:effectLst>
                  <a:outerShdw blurRad="38100" dist="38100" dir="2700000" algn="tl">
                    <a:srgbClr val="000000">
                      <a:alpha val="43137"/>
                    </a:srgbClr>
                  </a:outerShdw>
                </a:effectLst>
              </a:rPr>
              <a:t>程序查询方式</a:t>
            </a:r>
            <a:endParaRPr lang="zh-CN" altLang="en-US" b="1" dirty="0">
              <a:solidFill>
                <a:srgbClr val="C00000"/>
              </a:solidFill>
              <a:effectLst>
                <a:outerShdw blurRad="38100" dist="38100" dir="2700000" algn="tl">
                  <a:srgbClr val="000000">
                    <a:alpha val="43137"/>
                  </a:srgbClr>
                </a:outerShdw>
              </a:effectLst>
            </a:endParaRPr>
          </a:p>
          <a:p>
            <a:pPr eaLnBrk="1" hangingPunct="1"/>
            <a:r>
              <a:rPr lang="zh-CN" altLang="en-US" b="1" dirty="0"/>
              <a:t>程序中断方式</a:t>
            </a:r>
            <a:endParaRPr lang="zh-CN" altLang="en-US" b="1" dirty="0"/>
          </a:p>
          <a:p>
            <a:pPr eaLnBrk="1" hangingPunct="1"/>
            <a:r>
              <a:rPr lang="zh-CN" altLang="en-US" b="1" dirty="0"/>
              <a:t>直接内存访问方式</a:t>
            </a:r>
            <a:endParaRPr lang="zh-CN" altLang="en-US" b="1" dirty="0"/>
          </a:p>
          <a:p>
            <a:pPr eaLnBrk="1" hangingPunct="1"/>
            <a:r>
              <a:rPr lang="zh-CN" altLang="en-US" b="1" dirty="0"/>
              <a:t>通道方式</a:t>
            </a:r>
            <a:endParaRPr lang="zh-CN" altLang="en-US" b="1" dirty="0"/>
          </a:p>
          <a:p>
            <a:pPr eaLnBrk="1" hangingPunct="1"/>
            <a:r>
              <a:rPr lang="zh-CN" altLang="en-US" b="1" dirty="0"/>
              <a:t>外围处理机方式</a:t>
            </a:r>
            <a:endParaRPr lang="zh-CN" altLang="en-US"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简单设备查询流程</a:t>
            </a:r>
            <a:endParaRPr lang="zh-CN" altLang="en-US" dirty="0"/>
          </a:p>
        </p:txBody>
      </p:sp>
      <p:pic>
        <p:nvPicPr>
          <p:cNvPr id="4" name="内容占位符 3"/>
          <p:cNvPicPr>
            <a:picLocks noGrp="1" noChangeAspect="1"/>
          </p:cNvPicPr>
          <p:nvPr>
            <p:ph idx="1"/>
          </p:nvPr>
        </p:nvPicPr>
        <p:blipFill>
          <a:blip r:embed="rId1">
            <a:clrChange>
              <a:clrFrom>
                <a:srgbClr val="FFFFFF"/>
              </a:clrFrom>
              <a:clrTo>
                <a:srgbClr val="FFFFFF">
                  <a:alpha val="0"/>
                </a:srgbClr>
              </a:clrTo>
            </a:clrChange>
          </a:blip>
          <a:stretch>
            <a:fillRect/>
          </a:stretch>
        </p:blipFill>
        <p:spPr>
          <a:xfrm>
            <a:off x="1413235" y="850265"/>
            <a:ext cx="9435198" cy="56372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复杂设备查询流程</a:t>
            </a:r>
            <a:endParaRPr lang="zh-CN" altLang="en-US" dirty="0"/>
          </a:p>
        </p:txBody>
      </p:sp>
      <p:pic>
        <p:nvPicPr>
          <p:cNvPr id="4" name="内容占位符 3"/>
          <p:cNvPicPr>
            <a:picLocks noGrp="1" noChangeAspect="1"/>
          </p:cNvPicPr>
          <p:nvPr>
            <p:ph idx="1"/>
          </p:nvPr>
        </p:nvPicPr>
        <p:blipFill>
          <a:blip r:embed="rId1">
            <a:clrChange>
              <a:clrFrom>
                <a:srgbClr val="FFFFFF"/>
              </a:clrFrom>
              <a:clrTo>
                <a:srgbClr val="FFFFFF">
                  <a:alpha val="0"/>
                </a:srgbClr>
              </a:clrTo>
            </a:clrChange>
          </a:blip>
          <a:stretch>
            <a:fillRect/>
          </a:stretch>
        </p:blipFill>
        <p:spPr>
          <a:xfrm>
            <a:off x="1323703" y="815181"/>
            <a:ext cx="9881898" cy="54776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302324" y="3959821"/>
            <a:ext cx="9434562" cy="1608460"/>
            <a:chOff x="1302324" y="4026496"/>
            <a:chExt cx="9434562" cy="1608460"/>
          </a:xfrm>
        </p:grpSpPr>
        <p:sp>
          <p:nvSpPr>
            <p:cNvPr id="226" name="文本框 225"/>
            <p:cNvSpPr txBox="1"/>
            <p:nvPr/>
          </p:nvSpPr>
          <p:spPr>
            <a:xfrm>
              <a:off x="9418093" y="5175872"/>
              <a:ext cx="1318793"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定时查询</a:t>
              </a:r>
              <a:endParaRPr lang="zh-CN" altLang="en-US" sz="1400" b="1">
                <a:latin typeface="微软雅黑" panose="020B0503020204020204" pitchFamily="34" charset="-122"/>
                <a:ea typeface="微软雅黑" panose="020B0503020204020204" pitchFamily="34" charset="-122"/>
              </a:endParaRPr>
            </a:p>
          </p:txBody>
        </p:sp>
        <p:cxnSp>
          <p:nvCxnSpPr>
            <p:cNvPr id="182" name="直接连接符 181"/>
            <p:cNvCxnSpPr/>
            <p:nvPr/>
          </p:nvCxnSpPr>
          <p:spPr>
            <a:xfrm>
              <a:off x="1801089" y="5545378"/>
              <a:ext cx="8774546"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847272" y="4603269"/>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2965438" y="4603269"/>
              <a:ext cx="1043142"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88" name="文本框 187"/>
            <p:cNvSpPr txBox="1"/>
            <p:nvPr/>
          </p:nvSpPr>
          <p:spPr>
            <a:xfrm>
              <a:off x="1330032" y="4457576"/>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sp>
          <p:nvSpPr>
            <p:cNvPr id="197" name="文本框 196"/>
            <p:cNvSpPr txBox="1"/>
            <p:nvPr/>
          </p:nvSpPr>
          <p:spPr>
            <a:xfrm>
              <a:off x="2750692" y="4026496"/>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endParaRPr lang="zh-CN" altLang="en-US" sz="1400">
                <a:latin typeface="宋体" panose="02010600030101010101" pitchFamily="2" charset="-122"/>
                <a:ea typeface="宋体" panose="02010600030101010101" pitchFamily="2" charset="-122"/>
              </a:endParaRPr>
            </a:p>
            <a:p>
              <a:pPr algn="ctr"/>
              <a:r>
                <a:rPr lang="zh-CN" altLang="en-US" sz="1400">
                  <a:latin typeface="宋体" panose="02010600030101010101" pitchFamily="2" charset="-122"/>
                  <a:ea typeface="宋体" panose="02010600030101010101" pitchFamily="2" charset="-122"/>
                </a:rPr>
                <a:t>发送命令参数</a:t>
              </a:r>
              <a:endParaRPr lang="zh-CN" altLang="en-US" sz="1400">
                <a:latin typeface="宋体" panose="02010600030101010101" pitchFamily="2" charset="-122"/>
                <a:ea typeface="宋体" panose="02010600030101010101" pitchFamily="2" charset="-122"/>
              </a:endParaRPr>
            </a:p>
          </p:txBody>
        </p:sp>
        <p:sp>
          <p:nvSpPr>
            <p:cNvPr id="204" name="文本框 203"/>
            <p:cNvSpPr txBox="1"/>
            <p:nvPr/>
          </p:nvSpPr>
          <p:spPr>
            <a:xfrm>
              <a:off x="1791915" y="4241786"/>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199" name="文本框 198"/>
            <p:cNvSpPr txBox="1"/>
            <p:nvPr/>
          </p:nvSpPr>
          <p:spPr>
            <a:xfrm>
              <a:off x="1302324" y="5357957"/>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endParaRPr lang="zh-CN" altLang="en-US" sz="1400" b="1">
                <a:latin typeface="微软雅黑" panose="020B0503020204020204" pitchFamily="34" charset="-122"/>
                <a:ea typeface="微软雅黑" panose="020B0503020204020204" pitchFamily="34" charset="-122"/>
              </a:endParaRPr>
            </a:p>
          </p:txBody>
        </p:sp>
      </p:grpSp>
      <p:cxnSp>
        <p:nvCxnSpPr>
          <p:cNvPr id="78" name="直接连接符 77"/>
          <p:cNvCxnSpPr/>
          <p:nvPr/>
        </p:nvCxnSpPr>
        <p:spPr>
          <a:xfrm>
            <a:off x="1801089" y="3219554"/>
            <a:ext cx="8774546"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a:off x="1847272" y="2277445"/>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a:off x="2965438" y="2277445"/>
            <a:ext cx="1043142"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81" name="文本框 80"/>
          <p:cNvSpPr txBox="1"/>
          <p:nvPr/>
        </p:nvSpPr>
        <p:spPr>
          <a:xfrm>
            <a:off x="1330032" y="2131752"/>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4046564" y="1769497"/>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flipV="1">
            <a:off x="6475585" y="2307672"/>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046564" y="2326721"/>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3" name="文本框 92"/>
          <p:cNvSpPr txBox="1"/>
          <p:nvPr/>
        </p:nvSpPr>
        <p:spPr>
          <a:xfrm>
            <a:off x="2750692" y="1700672"/>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endParaRPr lang="zh-CN" altLang="en-US" sz="1400">
              <a:latin typeface="宋体" panose="02010600030101010101" pitchFamily="2" charset="-122"/>
              <a:ea typeface="宋体" panose="02010600030101010101" pitchFamily="2" charset="-122"/>
            </a:endParaRPr>
          </a:p>
          <a:p>
            <a:pPr algn="ctr"/>
            <a:r>
              <a:rPr lang="zh-CN" altLang="en-US" sz="1400">
                <a:latin typeface="宋体" panose="02010600030101010101" pitchFamily="2" charset="-122"/>
                <a:ea typeface="宋体" panose="02010600030101010101" pitchFamily="2" charset="-122"/>
              </a:rPr>
              <a:t>发送命令参数</a:t>
            </a:r>
            <a:endParaRPr lang="zh-CN" altLang="en-US" sz="1400">
              <a:latin typeface="宋体" panose="02010600030101010101" pitchFamily="2" charset="-122"/>
              <a:ea typeface="宋体" panose="02010600030101010101" pitchFamily="2" charset="-122"/>
            </a:endParaRPr>
          </a:p>
        </p:txBody>
      </p:sp>
      <p:sp>
        <p:nvSpPr>
          <p:cNvPr id="98" name="文本框 97"/>
          <p:cNvSpPr txBox="1"/>
          <p:nvPr/>
        </p:nvSpPr>
        <p:spPr>
          <a:xfrm>
            <a:off x="8309499" y="1915962"/>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endParaRPr lang="zh-CN" altLang="en-US" sz="1400">
              <a:latin typeface="宋体" panose="02010600030101010101" pitchFamily="2" charset="-122"/>
              <a:ea typeface="宋体" panose="02010600030101010101" pitchFamily="2" charset="-122"/>
            </a:endParaRPr>
          </a:p>
        </p:txBody>
      </p:sp>
      <p:grpSp>
        <p:nvGrpSpPr>
          <p:cNvPr id="3" name="组合 2"/>
          <p:cNvGrpSpPr/>
          <p:nvPr/>
        </p:nvGrpSpPr>
        <p:grpSpPr>
          <a:xfrm>
            <a:off x="4071964" y="1915962"/>
            <a:ext cx="2403621" cy="361483"/>
            <a:chOff x="4071964" y="1982637"/>
            <a:chExt cx="2403621" cy="361483"/>
          </a:xfrm>
        </p:grpSpPr>
        <p:cxnSp>
          <p:nvCxnSpPr>
            <p:cNvPr id="83" name="直接连接符 82"/>
            <p:cNvCxnSpPr/>
            <p:nvPr/>
          </p:nvCxnSpPr>
          <p:spPr>
            <a:xfrm>
              <a:off x="4084113" y="2344120"/>
              <a:ext cx="2377806"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99" name="文本框 98"/>
            <p:cNvSpPr txBox="1"/>
            <p:nvPr/>
          </p:nvSpPr>
          <p:spPr>
            <a:xfrm>
              <a:off x="4071964" y="1982637"/>
              <a:ext cx="240362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轮询等待</a:t>
              </a:r>
              <a:r>
                <a:rPr lang="en-US" altLang="zh-CN" sz="1400">
                  <a:latin typeface="宋体" panose="02010600030101010101" pitchFamily="2" charset="-122"/>
                  <a:ea typeface="宋体" panose="02010600030101010101" pitchFamily="2" charset="-122"/>
                </a:rPr>
                <a:t>(busy-waiting)</a:t>
              </a:r>
              <a:endParaRPr lang="zh-CN" altLang="en-US" sz="1400">
                <a:latin typeface="宋体" panose="02010600030101010101" pitchFamily="2" charset="-122"/>
                <a:ea typeface="宋体" panose="02010600030101010101" pitchFamily="2" charset="-122"/>
              </a:endParaRPr>
            </a:p>
          </p:txBody>
        </p:sp>
      </p:grpSp>
      <p:grpSp>
        <p:nvGrpSpPr>
          <p:cNvPr id="5" name="组合 4"/>
          <p:cNvGrpSpPr/>
          <p:nvPr/>
        </p:nvGrpSpPr>
        <p:grpSpPr>
          <a:xfrm>
            <a:off x="6228985" y="1915962"/>
            <a:ext cx="1448563" cy="361483"/>
            <a:chOff x="6228985" y="1982637"/>
            <a:chExt cx="1448563" cy="361483"/>
          </a:xfrm>
        </p:grpSpPr>
        <p:cxnSp>
          <p:nvCxnSpPr>
            <p:cNvPr id="84" name="直接连接符 83"/>
            <p:cNvCxnSpPr/>
            <p:nvPr/>
          </p:nvCxnSpPr>
          <p:spPr>
            <a:xfrm>
              <a:off x="6475153" y="2344120"/>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0" name="文本框 99"/>
            <p:cNvSpPr txBox="1"/>
            <p:nvPr/>
          </p:nvSpPr>
          <p:spPr>
            <a:xfrm>
              <a:off x="6228985" y="1982637"/>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endParaRPr lang="zh-CN" altLang="en-US" sz="1400">
                <a:latin typeface="宋体" panose="02010600030101010101" pitchFamily="2" charset="-122"/>
                <a:ea typeface="宋体" panose="02010600030101010101" pitchFamily="2" charset="-122"/>
              </a:endParaRPr>
            </a:p>
          </p:txBody>
        </p:sp>
      </p:grpSp>
      <p:sp>
        <p:nvSpPr>
          <p:cNvPr id="102" name="文本框 101"/>
          <p:cNvSpPr txBox="1"/>
          <p:nvPr/>
        </p:nvSpPr>
        <p:spPr>
          <a:xfrm>
            <a:off x="1791915" y="1915962"/>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endParaRPr lang="zh-CN" altLang="en-US" sz="1400">
              <a:latin typeface="宋体" panose="02010600030101010101" pitchFamily="2" charset="-122"/>
              <a:ea typeface="宋体" panose="02010600030101010101" pitchFamily="2" charset="-122"/>
            </a:endParaRPr>
          </a:p>
        </p:txBody>
      </p:sp>
      <p:sp>
        <p:nvSpPr>
          <p:cNvPr id="227" name="文本框 226"/>
          <p:cNvSpPr txBox="1"/>
          <p:nvPr/>
        </p:nvSpPr>
        <p:spPr>
          <a:xfrm>
            <a:off x="9418093" y="2849997"/>
            <a:ext cx="1318793"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独占查询</a:t>
            </a:r>
            <a:endParaRPr lang="zh-CN" altLang="en-US" sz="1400" b="1">
              <a:latin typeface="微软雅黑" panose="020B0503020204020204" pitchFamily="34" charset="-122"/>
              <a:ea typeface="微软雅黑" panose="020B0503020204020204" pitchFamily="34" charset="-122"/>
            </a:endParaRPr>
          </a:p>
        </p:txBody>
      </p:sp>
      <p:sp>
        <p:nvSpPr>
          <p:cNvPr id="103" name="文本框 102"/>
          <p:cNvSpPr txBox="1"/>
          <p:nvPr/>
        </p:nvSpPr>
        <p:spPr>
          <a:xfrm>
            <a:off x="1302324" y="3032133"/>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endParaRPr lang="zh-CN" altLang="en-US" sz="1400" b="1">
              <a:latin typeface="微软雅黑" panose="020B0503020204020204" pitchFamily="34" charset="-122"/>
              <a:ea typeface="微软雅黑" panose="020B0503020204020204" pitchFamily="34" charset="-122"/>
            </a:endParaRPr>
          </a:p>
        </p:txBody>
      </p:sp>
      <p:grpSp>
        <p:nvGrpSpPr>
          <p:cNvPr id="4" name="组合 3"/>
          <p:cNvGrpSpPr/>
          <p:nvPr/>
        </p:nvGrpSpPr>
        <p:grpSpPr>
          <a:xfrm>
            <a:off x="6011451" y="1448839"/>
            <a:ext cx="937792" cy="800856"/>
            <a:chOff x="6011451" y="1515514"/>
            <a:chExt cx="937792" cy="800856"/>
          </a:xfrm>
        </p:grpSpPr>
        <p:sp>
          <p:nvSpPr>
            <p:cNvPr id="89" name="文本框 88"/>
            <p:cNvSpPr txBox="1"/>
            <p:nvPr/>
          </p:nvSpPr>
          <p:spPr>
            <a:xfrm>
              <a:off x="6011451" y="1515514"/>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设备就绪</a:t>
              </a:r>
              <a:endParaRPr lang="en-US" altLang="zh-CN">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cxnSp>
          <p:nvCxnSpPr>
            <p:cNvPr id="117" name="直接连接符 116"/>
            <p:cNvCxnSpPr/>
            <p:nvPr/>
          </p:nvCxnSpPr>
          <p:spPr>
            <a:xfrm>
              <a:off x="6469528" y="1836171"/>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 name="组合 1"/>
          <p:cNvGrpSpPr/>
          <p:nvPr/>
        </p:nvGrpSpPr>
        <p:grpSpPr>
          <a:xfrm>
            <a:off x="4046565" y="2875162"/>
            <a:ext cx="2415354" cy="343984"/>
            <a:chOff x="4046565" y="2941837"/>
            <a:chExt cx="2415354" cy="343984"/>
          </a:xfrm>
        </p:grpSpPr>
        <p:sp>
          <p:nvSpPr>
            <p:cNvPr id="90" name="文本框 89"/>
            <p:cNvSpPr txBox="1"/>
            <p:nvPr/>
          </p:nvSpPr>
          <p:spPr>
            <a:xfrm>
              <a:off x="4046565" y="2941837"/>
              <a:ext cx="2415354"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endParaRPr lang="zh-CN" altLang="en-US" sz="1400">
                <a:latin typeface="宋体" panose="02010600030101010101" pitchFamily="2" charset="-122"/>
                <a:ea typeface="宋体" panose="02010600030101010101" pitchFamily="2" charset="-122"/>
              </a:endParaRPr>
            </a:p>
          </p:txBody>
        </p:sp>
        <p:cxnSp>
          <p:nvCxnSpPr>
            <p:cNvPr id="217" name="直接连接符 216"/>
            <p:cNvCxnSpPr/>
            <p:nvPr/>
          </p:nvCxnSpPr>
          <p:spPr>
            <a:xfrm>
              <a:off x="4071964" y="3285821"/>
              <a:ext cx="2389955"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5978107" y="3755322"/>
            <a:ext cx="937792" cy="753522"/>
            <a:chOff x="5978107" y="3821997"/>
            <a:chExt cx="937792" cy="753522"/>
          </a:xfrm>
        </p:grpSpPr>
        <p:cxnSp>
          <p:nvCxnSpPr>
            <p:cNvPr id="218" name="直接连接符 217"/>
            <p:cNvCxnSpPr/>
            <p:nvPr/>
          </p:nvCxnSpPr>
          <p:spPr>
            <a:xfrm>
              <a:off x="6480391" y="409532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9" name="文本框 218"/>
            <p:cNvSpPr txBox="1"/>
            <p:nvPr/>
          </p:nvSpPr>
          <p:spPr>
            <a:xfrm>
              <a:off x="5978107" y="3821997"/>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dirty="0">
                  <a:latin typeface="宋体" panose="02010600030101010101" pitchFamily="2" charset="-122"/>
                  <a:ea typeface="宋体" panose="02010600030101010101" pitchFamily="2" charset="-122"/>
                </a:rPr>
                <a:t>设备就绪</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grpSp>
      <p:cxnSp>
        <p:nvCxnSpPr>
          <p:cNvPr id="220" name="直接连接符 219"/>
          <p:cNvCxnSpPr/>
          <p:nvPr/>
        </p:nvCxnSpPr>
        <p:spPr>
          <a:xfrm flipV="1">
            <a:off x="6480347" y="4587048"/>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6" name="组合 5"/>
          <p:cNvGrpSpPr/>
          <p:nvPr/>
        </p:nvGrpSpPr>
        <p:grpSpPr>
          <a:xfrm>
            <a:off x="4046564" y="4028646"/>
            <a:ext cx="0" cy="1401714"/>
            <a:chOff x="4046564" y="4095321"/>
            <a:chExt cx="0" cy="1401714"/>
          </a:xfrm>
        </p:grpSpPr>
        <p:cxnSp>
          <p:nvCxnSpPr>
            <p:cNvPr id="192" name="直接连接符 191"/>
            <p:cNvCxnSpPr/>
            <p:nvPr/>
          </p:nvCxnSpPr>
          <p:spPr>
            <a:xfrm>
              <a:off x="4046564" y="4095321"/>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a:off x="4046564" y="4652545"/>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7" name="组合 6"/>
          <p:cNvGrpSpPr/>
          <p:nvPr/>
        </p:nvGrpSpPr>
        <p:grpSpPr>
          <a:xfrm>
            <a:off x="4046565" y="5134311"/>
            <a:ext cx="2424546" cy="343984"/>
            <a:chOff x="4046565" y="5200986"/>
            <a:chExt cx="2424546" cy="343984"/>
          </a:xfrm>
        </p:grpSpPr>
        <p:cxnSp>
          <p:nvCxnSpPr>
            <p:cNvPr id="189" name="直接连接符 188"/>
            <p:cNvCxnSpPr/>
            <p:nvPr/>
          </p:nvCxnSpPr>
          <p:spPr>
            <a:xfrm>
              <a:off x="4062728" y="5544970"/>
              <a:ext cx="2408383"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96" name="文本框 195"/>
            <p:cNvSpPr txBox="1"/>
            <p:nvPr/>
          </p:nvSpPr>
          <p:spPr>
            <a:xfrm>
              <a:off x="4046565" y="5200986"/>
              <a:ext cx="2415354"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endParaRPr lang="zh-CN" altLang="en-US" sz="1400">
                <a:latin typeface="宋体" panose="02010600030101010101" pitchFamily="2" charset="-122"/>
                <a:ea typeface="宋体" panose="02010600030101010101" pitchFamily="2" charset="-122"/>
              </a:endParaRPr>
            </a:p>
          </p:txBody>
        </p:sp>
      </p:grpSp>
      <p:grpSp>
        <p:nvGrpSpPr>
          <p:cNvPr id="9" name="组合 8"/>
          <p:cNvGrpSpPr/>
          <p:nvPr/>
        </p:nvGrpSpPr>
        <p:grpSpPr>
          <a:xfrm>
            <a:off x="4008580" y="4175110"/>
            <a:ext cx="896348" cy="361484"/>
            <a:chOff x="4008580" y="4241785"/>
            <a:chExt cx="896348" cy="361484"/>
          </a:xfrm>
        </p:grpSpPr>
        <p:cxnSp>
          <p:nvCxnSpPr>
            <p:cNvPr id="190" name="直接连接符 189"/>
            <p:cNvCxnSpPr/>
            <p:nvPr/>
          </p:nvCxnSpPr>
          <p:spPr>
            <a:xfrm>
              <a:off x="4084113" y="4603269"/>
              <a:ext cx="691087"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02" name="文本框 201"/>
            <p:cNvSpPr txBox="1"/>
            <p:nvPr/>
          </p:nvSpPr>
          <p:spPr>
            <a:xfrm>
              <a:off x="4008580" y="4241785"/>
              <a:ext cx="89634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endParaRPr lang="zh-CN" altLang="en-US" sz="1400">
                <a:latin typeface="宋体" panose="02010600030101010101" pitchFamily="2" charset="-122"/>
                <a:ea typeface="宋体" panose="02010600030101010101" pitchFamily="2" charset="-122"/>
              </a:endParaRPr>
            </a:p>
          </p:txBody>
        </p:sp>
      </p:grpSp>
      <p:sp>
        <p:nvSpPr>
          <p:cNvPr id="206" name="文本框 205"/>
          <p:cNvSpPr txBox="1"/>
          <p:nvPr/>
        </p:nvSpPr>
        <p:spPr>
          <a:xfrm>
            <a:off x="5118683" y="4185995"/>
            <a:ext cx="1147440"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P2</a:t>
            </a:r>
            <a:endParaRPr lang="zh-CN" altLang="en-US" sz="1400">
              <a:latin typeface="宋体" panose="02010600030101010101" pitchFamily="2" charset="-122"/>
              <a:ea typeface="宋体" panose="02010600030101010101" pitchFamily="2" charset="-122"/>
            </a:endParaRPr>
          </a:p>
        </p:txBody>
      </p:sp>
      <p:sp>
        <p:nvSpPr>
          <p:cNvPr id="216" name="文本框 215"/>
          <p:cNvSpPr txBox="1"/>
          <p:nvPr/>
        </p:nvSpPr>
        <p:spPr>
          <a:xfrm>
            <a:off x="7034978" y="4564345"/>
            <a:ext cx="1253607" cy="276999"/>
          </a:xfrm>
          <a:prstGeom prst="rect">
            <a:avLst/>
          </a:prstGeom>
          <a:noFill/>
        </p:spPr>
        <p:txBody>
          <a:bodyPr wrap="square" rtlCol="0">
            <a:noAutofit/>
          </a:body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查询状态</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09" name="文本框 208"/>
          <p:cNvSpPr txBox="1"/>
          <p:nvPr/>
        </p:nvSpPr>
        <p:spPr>
          <a:xfrm>
            <a:off x="3534032" y="3719236"/>
            <a:ext cx="1045744" cy="391586"/>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solidFill>
                  <a:srgbClr val="FF0000"/>
                </a:solidFill>
                <a:latin typeface="宋体" panose="02010600030101010101" pitchFamily="2" charset="-122"/>
                <a:ea typeface="宋体" panose="02010600030101010101" pitchFamily="2" charset="-122"/>
              </a:rPr>
              <a:t>启动定时</a:t>
            </a:r>
            <a:endParaRPr lang="zh-CN" altLang="en-US">
              <a:solidFill>
                <a:srgbClr val="FF0000"/>
              </a:solidFill>
              <a:latin typeface="宋体" panose="02010600030101010101" pitchFamily="2" charset="-122"/>
              <a:ea typeface="宋体" panose="02010600030101010101" pitchFamily="2" charset="-122"/>
            </a:endParaRPr>
          </a:p>
        </p:txBody>
      </p:sp>
      <p:grpSp>
        <p:nvGrpSpPr>
          <p:cNvPr id="11" name="组合 10"/>
          <p:cNvGrpSpPr/>
          <p:nvPr/>
        </p:nvGrpSpPr>
        <p:grpSpPr>
          <a:xfrm>
            <a:off x="7094518" y="4196979"/>
            <a:ext cx="1134529" cy="340116"/>
            <a:chOff x="7094518" y="4263654"/>
            <a:chExt cx="1134529" cy="340116"/>
          </a:xfrm>
        </p:grpSpPr>
        <p:sp>
          <p:nvSpPr>
            <p:cNvPr id="215" name="文本框 214"/>
            <p:cNvSpPr txBox="1"/>
            <p:nvPr/>
          </p:nvSpPr>
          <p:spPr>
            <a:xfrm>
              <a:off x="7094518" y="4263654"/>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中断服务</a:t>
              </a:r>
              <a:endParaRPr lang="zh-CN" altLang="en-US" sz="1400">
                <a:latin typeface="宋体" panose="02010600030101010101" pitchFamily="2" charset="-122"/>
                <a:ea typeface="宋体" panose="02010600030101010101" pitchFamily="2" charset="-122"/>
              </a:endParaRPr>
            </a:p>
          </p:txBody>
        </p:sp>
        <p:cxnSp>
          <p:nvCxnSpPr>
            <p:cNvPr id="213" name="直接连接符 212"/>
            <p:cNvCxnSpPr/>
            <p:nvPr/>
          </p:nvCxnSpPr>
          <p:spPr>
            <a:xfrm>
              <a:off x="7276485" y="4603770"/>
              <a:ext cx="715453"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组合 9"/>
          <p:cNvGrpSpPr/>
          <p:nvPr/>
        </p:nvGrpSpPr>
        <p:grpSpPr>
          <a:xfrm>
            <a:off x="6789998" y="3749474"/>
            <a:ext cx="937792" cy="759370"/>
            <a:chOff x="6789998" y="3816149"/>
            <a:chExt cx="937792" cy="759370"/>
          </a:xfrm>
        </p:grpSpPr>
        <p:cxnSp>
          <p:nvCxnSpPr>
            <p:cNvPr id="200" name="直接连接符 199"/>
            <p:cNvCxnSpPr/>
            <p:nvPr/>
          </p:nvCxnSpPr>
          <p:spPr>
            <a:xfrm>
              <a:off x="7236133" y="409532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4" name="文本框 213"/>
            <p:cNvSpPr txBox="1"/>
            <p:nvPr/>
          </p:nvSpPr>
          <p:spPr>
            <a:xfrm>
              <a:off x="6789998" y="3816149"/>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solidFill>
                    <a:srgbClr val="FF0000"/>
                  </a:solidFill>
                  <a:latin typeface="宋体" panose="02010600030101010101" pitchFamily="2" charset="-122"/>
                  <a:ea typeface="宋体" panose="02010600030101010101" pitchFamily="2" charset="-122"/>
                </a:rPr>
                <a:t>定时到</a:t>
              </a:r>
              <a:endParaRPr lang="zh-CN" altLang="en-US">
                <a:solidFill>
                  <a:srgbClr val="FF0000"/>
                </a:solidFill>
                <a:latin typeface="宋体" panose="02010600030101010101" pitchFamily="2" charset="-122"/>
                <a:ea typeface="宋体" panose="02010600030101010101" pitchFamily="2" charset="-122"/>
              </a:endParaRPr>
            </a:p>
          </p:txBody>
        </p:sp>
      </p:grpSp>
      <p:grpSp>
        <p:nvGrpSpPr>
          <p:cNvPr id="12" name="组合 11"/>
          <p:cNvGrpSpPr/>
          <p:nvPr/>
        </p:nvGrpSpPr>
        <p:grpSpPr>
          <a:xfrm>
            <a:off x="7444876" y="3755322"/>
            <a:ext cx="937792" cy="753522"/>
            <a:chOff x="7444876" y="3821997"/>
            <a:chExt cx="937792" cy="753522"/>
          </a:xfrm>
        </p:grpSpPr>
        <p:cxnSp>
          <p:nvCxnSpPr>
            <p:cNvPr id="222" name="直接连接符 221"/>
            <p:cNvCxnSpPr/>
            <p:nvPr/>
          </p:nvCxnSpPr>
          <p:spPr>
            <a:xfrm>
              <a:off x="7871964" y="409532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23" name="文本框 222"/>
            <p:cNvSpPr txBox="1"/>
            <p:nvPr/>
          </p:nvSpPr>
          <p:spPr>
            <a:xfrm>
              <a:off x="7444876" y="3821997"/>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唤醒</a:t>
              </a:r>
              <a:r>
                <a:rPr lang="en-US" altLang="zh-CN">
                  <a:latin typeface="宋体" panose="02010600030101010101" pitchFamily="2" charset="-122"/>
                  <a:ea typeface="宋体" panose="02010600030101010101" pitchFamily="2" charset="-122"/>
                </a:rPr>
                <a:t>P1</a:t>
              </a:r>
              <a:endParaRPr lang="zh-CN" altLang="en-US">
                <a:latin typeface="宋体" panose="02010600030101010101" pitchFamily="2" charset="-122"/>
                <a:ea typeface="宋体" panose="02010600030101010101" pitchFamily="2" charset="-122"/>
              </a:endParaRPr>
            </a:p>
          </p:txBody>
        </p:sp>
      </p:grpSp>
      <p:grpSp>
        <p:nvGrpSpPr>
          <p:cNvPr id="13" name="组合 12"/>
          <p:cNvGrpSpPr/>
          <p:nvPr/>
        </p:nvGrpSpPr>
        <p:grpSpPr>
          <a:xfrm>
            <a:off x="8724584" y="4190388"/>
            <a:ext cx="896348" cy="346257"/>
            <a:chOff x="8724584" y="4257063"/>
            <a:chExt cx="896348" cy="346257"/>
          </a:xfrm>
        </p:grpSpPr>
        <p:cxnSp>
          <p:nvCxnSpPr>
            <p:cNvPr id="221" name="直接连接符 220"/>
            <p:cNvCxnSpPr/>
            <p:nvPr/>
          </p:nvCxnSpPr>
          <p:spPr>
            <a:xfrm>
              <a:off x="8840689" y="4603320"/>
              <a:ext cx="691087" cy="0"/>
            </a:xfrm>
            <a:prstGeom prst="line">
              <a:avLst/>
            </a:prstGeom>
            <a:noFill/>
            <a:ln w="50800" cap="sq">
              <a:solidFill>
                <a:srgbClr val="00B0F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224" name="文本框 223"/>
            <p:cNvSpPr txBox="1"/>
            <p:nvPr/>
          </p:nvSpPr>
          <p:spPr>
            <a:xfrm>
              <a:off x="8724584" y="4257063"/>
              <a:ext cx="89634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endParaRPr lang="zh-CN" altLang="en-US" sz="1400">
                <a:latin typeface="宋体" panose="02010600030101010101" pitchFamily="2" charset="-122"/>
                <a:ea typeface="宋体" panose="02010600030101010101" pitchFamily="2" charset="-122"/>
              </a:endParaRPr>
            </a:p>
          </p:txBody>
        </p:sp>
      </p:grpSp>
      <p:sp>
        <p:nvSpPr>
          <p:cNvPr id="225" name="文本框 224"/>
          <p:cNvSpPr txBox="1"/>
          <p:nvPr/>
        </p:nvSpPr>
        <p:spPr>
          <a:xfrm>
            <a:off x="7979201" y="4190388"/>
            <a:ext cx="819271" cy="276999"/>
          </a:xfrm>
          <a:prstGeom prst="rect">
            <a:avLst/>
          </a:prstGeom>
          <a:noFill/>
        </p:spPr>
        <p:txBody>
          <a:bodyPr wrap="square" rtlCol="0">
            <a:noAutofit/>
          </a:bodyPr>
          <a:lstStyle/>
          <a:p>
            <a:pPr algn="ctr"/>
            <a:r>
              <a:rPr lang="en-US" altLang="zh-CN" sz="1400">
                <a:latin typeface="宋体" panose="02010600030101010101" pitchFamily="2" charset="-122"/>
                <a:ea typeface="宋体" panose="02010600030101010101" pitchFamily="2" charset="-122"/>
              </a:rPr>
              <a:t>P2</a:t>
            </a:r>
            <a:endParaRPr lang="zh-CN" altLang="en-US" sz="1400">
              <a:latin typeface="宋体" panose="02010600030101010101" pitchFamily="2" charset="-122"/>
              <a:ea typeface="宋体" panose="02010600030101010101" pitchFamily="2" charset="-122"/>
            </a:endParaRPr>
          </a:p>
        </p:txBody>
      </p:sp>
      <p:grpSp>
        <p:nvGrpSpPr>
          <p:cNvPr id="15" name="组合 14"/>
          <p:cNvGrpSpPr/>
          <p:nvPr/>
        </p:nvGrpSpPr>
        <p:grpSpPr>
          <a:xfrm>
            <a:off x="9353207" y="4193583"/>
            <a:ext cx="1448563" cy="663944"/>
            <a:chOff x="9353207" y="4260258"/>
            <a:chExt cx="1448563" cy="663944"/>
          </a:xfrm>
        </p:grpSpPr>
        <p:sp>
          <p:nvSpPr>
            <p:cNvPr id="201" name="文本框 200"/>
            <p:cNvSpPr txBox="1"/>
            <p:nvPr/>
          </p:nvSpPr>
          <p:spPr>
            <a:xfrm>
              <a:off x="9510226" y="4260258"/>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232" name="文本框 231"/>
            <p:cNvSpPr txBox="1"/>
            <p:nvPr/>
          </p:nvSpPr>
          <p:spPr>
            <a:xfrm>
              <a:off x="9353207" y="4647203"/>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endParaRPr lang="zh-CN" altLang="en-US" sz="1400">
                <a:latin typeface="宋体" panose="02010600030101010101" pitchFamily="2" charset="-122"/>
                <a:ea typeface="宋体" panose="02010600030101010101" pitchFamily="2" charset="-122"/>
              </a:endParaRPr>
            </a:p>
          </p:txBody>
        </p:sp>
      </p:grpSp>
      <p:sp>
        <p:nvSpPr>
          <p:cNvPr id="56" name="矩形 2"/>
          <p:cNvSpPr>
            <a:spLocks noGrp="1" noChangeArrowheads="1"/>
          </p:cNvSpPr>
          <p:nvPr>
            <p:ph type="title"/>
          </p:nvPr>
        </p:nvSpPr>
        <p:spPr>
          <a:xfrm>
            <a:off x="512763" y="184462"/>
            <a:ext cx="10515600" cy="617641"/>
          </a:xfrm>
        </p:spPr>
        <p:txBody>
          <a:bodyPr/>
          <a:lstStyle/>
          <a:p>
            <a:pPr eaLnBrk="1" hangingPunct="1"/>
            <a:r>
              <a:rPr lang="zh-CN" altLang="en-US" dirty="0"/>
              <a:t>程序查询方式运行轨迹</a:t>
            </a:r>
            <a:endParaRPr lang="zh-CN" altLang="en-US" dirty="0"/>
          </a:p>
        </p:txBody>
      </p:sp>
      <p:cxnSp>
        <p:nvCxnSpPr>
          <p:cNvPr id="73" name="直接连接符 72"/>
          <p:cNvCxnSpPr/>
          <p:nvPr/>
        </p:nvCxnSpPr>
        <p:spPr>
          <a:xfrm>
            <a:off x="9598711" y="4536594"/>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69" name="矩形 68"/>
          <p:cNvSpPr/>
          <p:nvPr/>
        </p:nvSpPr>
        <p:spPr>
          <a:xfrm>
            <a:off x="9272940" y="3328390"/>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如果设备过快？</a:t>
            </a:r>
            <a:endParaRPr lang="zh-CN" altLang="en-US" sz="2000" b="1" dirty="0"/>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61535">
        <p15:prstTrans prst="pageCurlDouble"/>
      </p:transition>
    </mc:Choice>
    <mc:Fallback>
      <p:transition spd="slow" advTm="26153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500"/>
                                        <p:tgtEl>
                                          <p:spTgt spid="10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wipe(left)">
                                      <p:cBhvr>
                                        <p:cTn id="10" dur="500"/>
                                        <p:tgtEl>
                                          <p:spTgt spid="93"/>
                                        </p:tgtEl>
                                      </p:cBhvr>
                                    </p:animEffect>
                                  </p:childTnLst>
                                </p:cTn>
                              </p:par>
                              <p:par>
                                <p:cTn id="11" presetID="22" presetClass="entr" presetSubtype="8"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wipe(left)">
                                      <p:cBhvr>
                                        <p:cTn id="13" dur="500"/>
                                        <p:tgtEl>
                                          <p:spTgt spid="8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wipe(up)">
                                      <p:cBhvr>
                                        <p:cTn id="18" dur="500"/>
                                        <p:tgtEl>
                                          <p:spTgt spid="86"/>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ipe(up)">
                                      <p:cBhvr>
                                        <p:cTn id="22" dur="5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wipe(down)">
                                      <p:cBhvr>
                                        <p:cTn id="32" dur="500"/>
                                        <p:tgtEl>
                                          <p:spTgt spid="87"/>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up)">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wipe(left)">
                                      <p:cBhvr>
                                        <p:cTn id="49" dur="500"/>
                                        <p:tgtEl>
                                          <p:spTgt spid="9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209"/>
                                        </p:tgtEl>
                                        <p:attrNameLst>
                                          <p:attrName>style.visibility</p:attrName>
                                        </p:attrNameLst>
                                      </p:cBhvr>
                                      <p:to>
                                        <p:strVal val="visible"/>
                                      </p:to>
                                    </p:set>
                                    <p:animEffect transition="in" filter="wipe(up)">
                                      <p:cBhvr>
                                        <p:cTn id="59" dur="500"/>
                                        <p:tgtEl>
                                          <p:spTgt spid="209"/>
                                        </p:tgtEl>
                                      </p:cBhvr>
                                    </p:animEffec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up)">
                                      <p:cBhvr>
                                        <p:cTn id="63" dur="500"/>
                                        <p:tgtEl>
                                          <p:spTgt spid="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left)">
                                      <p:cBhvr>
                                        <p:cTn id="68" dur="500"/>
                                        <p:tgtEl>
                                          <p:spTgt spid="7"/>
                                        </p:tgtEl>
                                      </p:cBhvr>
                                    </p:animEffect>
                                  </p:childTnLst>
                                </p:cTn>
                              </p:par>
                            </p:childTnLst>
                          </p:cTn>
                        </p:par>
                        <p:par>
                          <p:cTn id="69" fill="hold">
                            <p:stCondLst>
                              <p:cond delay="500"/>
                            </p:stCondLst>
                            <p:childTnLst>
                              <p:par>
                                <p:cTn id="70" presetID="22" presetClass="entr" presetSubtype="4" fill="hold" nodeType="afterEffect">
                                  <p:stCondLst>
                                    <p:cond delay="0"/>
                                  </p:stCondLst>
                                  <p:childTnLst>
                                    <p:set>
                                      <p:cBhvr>
                                        <p:cTn id="71" dur="1" fill="hold">
                                          <p:stCondLst>
                                            <p:cond delay="0"/>
                                          </p:stCondLst>
                                        </p:cTn>
                                        <p:tgtEl>
                                          <p:spTgt spid="220"/>
                                        </p:tgtEl>
                                        <p:attrNameLst>
                                          <p:attrName>style.visibility</p:attrName>
                                        </p:attrNameLst>
                                      </p:cBhvr>
                                      <p:to>
                                        <p:strVal val="visible"/>
                                      </p:to>
                                    </p:set>
                                    <p:animEffect transition="in" filter="wipe(down)">
                                      <p:cBhvr>
                                        <p:cTn id="72" dur="500"/>
                                        <p:tgtEl>
                                          <p:spTgt spid="220"/>
                                        </p:tgtEl>
                                      </p:cBhvr>
                                    </p:animEffect>
                                  </p:childTnLst>
                                </p:cTn>
                              </p:par>
                            </p:childTnLst>
                          </p:cTn>
                        </p:par>
                        <p:par>
                          <p:cTn id="73" fill="hold">
                            <p:stCondLst>
                              <p:cond delay="1000"/>
                            </p:stCondLst>
                            <p:childTnLst>
                              <p:par>
                                <p:cTn id="74" presetID="22" presetClass="entr" presetSubtype="1" fill="hold" nodeType="after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5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left)">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06"/>
                                        </p:tgtEl>
                                        <p:attrNameLst>
                                          <p:attrName>style.visibility</p:attrName>
                                        </p:attrNameLst>
                                      </p:cBhvr>
                                      <p:to>
                                        <p:strVal val="visible"/>
                                      </p:to>
                                    </p:set>
                                    <p:animEffect transition="in" filter="wipe(left)">
                                      <p:cBhvr>
                                        <p:cTn id="86" dur="500"/>
                                        <p:tgtEl>
                                          <p:spTgt spid="20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up)">
                                      <p:cBhvr>
                                        <p:cTn id="91" dur="500"/>
                                        <p:tgtEl>
                                          <p:spTgt spid="1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wipe(left)">
                                      <p:cBhvr>
                                        <p:cTn id="96" dur="500"/>
                                        <p:tgtEl>
                                          <p:spTgt spid="1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16"/>
                                        </p:tgtEl>
                                        <p:attrNameLst>
                                          <p:attrName>style.visibility</p:attrName>
                                        </p:attrNameLst>
                                      </p:cBhvr>
                                      <p:to>
                                        <p:strVal val="visible"/>
                                      </p:to>
                                    </p:set>
                                    <p:animEffect transition="in" filter="wipe(left)">
                                      <p:cBhvr>
                                        <p:cTn id="101" dur="500"/>
                                        <p:tgtEl>
                                          <p:spTgt spid="21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up)">
                                      <p:cBhvr>
                                        <p:cTn id="106" dur="500"/>
                                        <p:tgtEl>
                                          <p:spTgt spid="1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225"/>
                                        </p:tgtEl>
                                        <p:attrNameLst>
                                          <p:attrName>style.visibility</p:attrName>
                                        </p:attrNameLst>
                                      </p:cBhvr>
                                      <p:to>
                                        <p:strVal val="visible"/>
                                      </p:to>
                                    </p:set>
                                    <p:animEffect transition="in" filter="wipe(down)">
                                      <p:cBhvr>
                                        <p:cTn id="111" dur="500"/>
                                        <p:tgtEl>
                                          <p:spTgt spid="22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1" nodeType="clickEffect">
                                  <p:stCondLst>
                                    <p:cond delay="0"/>
                                  </p:stCondLst>
                                  <p:childTnLst>
                                    <p:set>
                                      <p:cBhvr>
                                        <p:cTn id="115" dur="1" fill="hold">
                                          <p:stCondLst>
                                            <p:cond delay="0"/>
                                          </p:stCondLst>
                                        </p:cTn>
                                        <p:tgtEl>
                                          <p:spTgt spid="225"/>
                                        </p:tgtEl>
                                        <p:attrNameLst>
                                          <p:attrName>style.visibility</p:attrName>
                                        </p:attrNameLst>
                                      </p:cBhvr>
                                      <p:to>
                                        <p:strVal val="visible"/>
                                      </p:to>
                                    </p:set>
                                    <p:animEffect transition="in" filter="wipe(left)">
                                      <p:cBhvr>
                                        <p:cTn id="116" dur="500"/>
                                        <p:tgtEl>
                                          <p:spTgt spid="22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left)">
                                      <p:cBhvr>
                                        <p:cTn id="121" dur="500"/>
                                        <p:tgtEl>
                                          <p:spTgt spid="13"/>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wipe(left)">
                                      <p:cBhvr>
                                        <p:cTn id="126" dur="500"/>
                                        <p:tgtEl>
                                          <p:spTgt spid="15"/>
                                        </p:tgtEl>
                                      </p:cBhvr>
                                    </p:animEffect>
                                  </p:childTnLst>
                                </p:cTn>
                              </p:par>
                              <p:par>
                                <p:cTn id="127" presetID="22" presetClass="entr" presetSubtype="8" fill="hold" nodeType="withEffect">
                                  <p:stCondLst>
                                    <p:cond delay="0"/>
                                  </p:stCondLst>
                                  <p:childTnLst>
                                    <p:set>
                                      <p:cBhvr>
                                        <p:cTn id="128" dur="1" fill="hold">
                                          <p:stCondLst>
                                            <p:cond delay="0"/>
                                          </p:stCondLst>
                                        </p:cTn>
                                        <p:tgtEl>
                                          <p:spTgt spid="73"/>
                                        </p:tgtEl>
                                        <p:attrNameLst>
                                          <p:attrName>style.visibility</p:attrName>
                                        </p:attrNameLst>
                                      </p:cBhvr>
                                      <p:to>
                                        <p:strVal val="visible"/>
                                      </p:to>
                                    </p:set>
                                    <p:animEffect transition="in" filter="wipe(left)">
                                      <p:cBhvr>
                                        <p:cTn id="129" dur="500"/>
                                        <p:tgtEl>
                                          <p:spTgt spid="73"/>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9"/>
                                        </p:tgtEl>
                                        <p:attrNameLst>
                                          <p:attrName>style.visibility</p:attrName>
                                        </p:attrNameLst>
                                      </p:cBhvr>
                                      <p:to>
                                        <p:strVal val="visible"/>
                                      </p:to>
                                    </p:set>
                                    <p:animEffect transition="in" filter="wipe(left)">
                                      <p:cBhvr>
                                        <p:cTn id="13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8" grpId="0"/>
      <p:bldP spid="102" grpId="0"/>
      <p:bldP spid="206" grpId="0"/>
      <p:bldP spid="216" grpId="0"/>
      <p:bldP spid="209" grpId="0"/>
      <p:bldP spid="225" grpId="0"/>
      <p:bldP spid="225" grpId="1"/>
      <p:bldP spid="6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dirty="0"/>
              <a:t>本章主要内容</a:t>
            </a:r>
            <a:endParaRPr lang="zh-CN" altLang="en-US" dirty="0"/>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pPr>
              <a:lnSpc>
                <a:spcPct val="160000"/>
              </a:lnSpc>
            </a:pPr>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pPr>
              <a:lnSpc>
                <a:spcPct val="160000"/>
              </a:lnSpc>
            </a:pPr>
            <a:r>
              <a:rPr lang="en-US" altLang="zh-CN" b="1" dirty="0">
                <a:solidFill>
                  <a:srgbClr val="C00000"/>
                </a:solidFill>
                <a:effectLst>
                  <a:outerShdw blurRad="38100" dist="38100" dir="2700000" algn="tl">
                    <a:srgbClr val="000000">
                      <a:alpha val="43137"/>
                    </a:srgbClr>
                  </a:outerShdw>
                </a:effectLst>
              </a:rPr>
              <a:t>9.5 </a:t>
            </a:r>
            <a:r>
              <a:rPr lang="zh-CN" altLang="en-US" b="1" dirty="0">
                <a:solidFill>
                  <a:srgbClr val="C00000"/>
                </a:solidFill>
                <a:effectLst>
                  <a:outerShdw blurRad="38100" dist="38100" dir="2700000" algn="tl">
                    <a:srgbClr val="000000">
                      <a:alpha val="43137"/>
                    </a:srgbClr>
                  </a:outerShdw>
                </a:effectLst>
              </a:rPr>
              <a:t>程序中断方式</a:t>
            </a:r>
            <a:endParaRPr lang="zh-CN" altLang="en-US" b="1" dirty="0">
              <a:solidFill>
                <a:srgbClr val="C00000"/>
              </a:solidFill>
              <a:effectLst>
                <a:outerShdw blurRad="38100" dist="38100" dir="2700000" algn="tl">
                  <a:srgbClr val="000000">
                    <a:alpha val="43137"/>
                  </a:srgbClr>
                </a:outerShdw>
              </a:effectLst>
            </a:endParaRPr>
          </a:p>
          <a:p>
            <a:r>
              <a:rPr lang="en-US" altLang="zh-CN" b="1" dirty="0"/>
              <a:t>9.6 DMA</a:t>
            </a:r>
            <a:r>
              <a:rPr lang="zh-CN" altLang="en-US" b="1" dirty="0"/>
              <a:t>方式</a:t>
            </a:r>
            <a:endParaRPr lang="zh-CN" altLang="en-US" b="1" dirty="0"/>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直接连接符 76"/>
          <p:cNvCxnSpPr/>
          <p:nvPr/>
        </p:nvCxnSpPr>
        <p:spPr>
          <a:xfrm>
            <a:off x="1801089" y="5449407"/>
            <a:ext cx="8820729"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847272" y="4507298"/>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sp>
        <p:nvSpPr>
          <p:cNvPr id="16" name="文本框 15"/>
          <p:cNvSpPr txBox="1"/>
          <p:nvPr/>
        </p:nvSpPr>
        <p:spPr>
          <a:xfrm>
            <a:off x="1330032" y="4361605"/>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cxnSp>
        <p:nvCxnSpPr>
          <p:cNvPr id="42" name="直接连接符 41"/>
          <p:cNvCxnSpPr/>
          <p:nvPr/>
        </p:nvCxnSpPr>
        <p:spPr>
          <a:xfrm flipV="1">
            <a:off x="6484816" y="4537525"/>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4046564" y="4556574"/>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12" name="组合 11"/>
          <p:cNvGrpSpPr/>
          <p:nvPr/>
        </p:nvGrpSpPr>
        <p:grpSpPr>
          <a:xfrm>
            <a:off x="4046564" y="5105015"/>
            <a:ext cx="2422563" cy="343984"/>
            <a:chOff x="4046564" y="5105015"/>
            <a:chExt cx="2422563" cy="343984"/>
          </a:xfrm>
        </p:grpSpPr>
        <p:cxnSp>
          <p:nvCxnSpPr>
            <p:cNvPr id="18" name="直接连接符 17"/>
            <p:cNvCxnSpPr/>
            <p:nvPr/>
          </p:nvCxnSpPr>
          <p:spPr>
            <a:xfrm>
              <a:off x="4071964" y="5448999"/>
              <a:ext cx="2389955"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47" name="文本框 46"/>
            <p:cNvSpPr txBox="1"/>
            <p:nvPr/>
          </p:nvSpPr>
          <p:spPr>
            <a:xfrm>
              <a:off x="4046564" y="5105015"/>
              <a:ext cx="2422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endParaRPr lang="zh-CN" altLang="en-US" sz="1400">
                <a:latin typeface="宋体" panose="02010600030101010101" pitchFamily="2" charset="-122"/>
                <a:ea typeface="宋体" panose="02010600030101010101" pitchFamily="2" charset="-122"/>
              </a:endParaRPr>
            </a:p>
          </p:txBody>
        </p:sp>
      </p:grpSp>
      <p:sp>
        <p:nvSpPr>
          <p:cNvPr id="65" name="文本框 64"/>
          <p:cNvSpPr txBox="1"/>
          <p:nvPr/>
        </p:nvSpPr>
        <p:spPr>
          <a:xfrm>
            <a:off x="2716547" y="4539782"/>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endParaRPr lang="zh-CN" altLang="en-US" sz="1400">
              <a:latin typeface="宋体" panose="02010600030101010101" pitchFamily="2" charset="-122"/>
              <a:ea typeface="宋体" panose="02010600030101010101" pitchFamily="2" charset="-122"/>
            </a:endParaRPr>
          </a:p>
          <a:p>
            <a:pPr algn="ctr"/>
            <a:r>
              <a:rPr lang="zh-CN" altLang="en-US" sz="1400">
                <a:latin typeface="宋体" panose="02010600030101010101" pitchFamily="2" charset="-122"/>
                <a:ea typeface="宋体" panose="02010600030101010101" pitchFamily="2" charset="-122"/>
              </a:rPr>
              <a:t>发送命令参数</a:t>
            </a:r>
            <a:endParaRPr lang="zh-CN" altLang="en-US" sz="1400">
              <a:latin typeface="宋体" panose="02010600030101010101" pitchFamily="2" charset="-122"/>
              <a:ea typeface="宋体" panose="02010600030101010101" pitchFamily="2" charset="-122"/>
            </a:endParaRPr>
          </a:p>
        </p:txBody>
      </p:sp>
      <p:sp>
        <p:nvSpPr>
          <p:cNvPr id="69" name="文本框 68"/>
          <p:cNvSpPr txBox="1"/>
          <p:nvPr/>
        </p:nvSpPr>
        <p:spPr>
          <a:xfrm>
            <a:off x="1302324" y="5261986"/>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endParaRPr lang="zh-CN" altLang="en-US" sz="1400" b="1">
              <a:latin typeface="微软雅黑" panose="020B0503020204020204" pitchFamily="34" charset="-122"/>
              <a:ea typeface="微软雅黑" panose="020B0503020204020204" pitchFamily="34" charset="-122"/>
            </a:endParaRPr>
          </a:p>
        </p:txBody>
      </p:sp>
      <p:grpSp>
        <p:nvGrpSpPr>
          <p:cNvPr id="22" name="组合 21"/>
          <p:cNvGrpSpPr/>
          <p:nvPr/>
        </p:nvGrpSpPr>
        <p:grpSpPr>
          <a:xfrm>
            <a:off x="8858012" y="3624422"/>
            <a:ext cx="1450586" cy="855127"/>
            <a:chOff x="8858012" y="3624422"/>
            <a:chExt cx="1450586" cy="855127"/>
          </a:xfrm>
        </p:grpSpPr>
        <p:cxnSp>
          <p:nvCxnSpPr>
            <p:cNvPr id="66" name="直接连接符 65"/>
            <p:cNvCxnSpPr/>
            <p:nvPr/>
          </p:nvCxnSpPr>
          <p:spPr>
            <a:xfrm>
              <a:off x="9583305" y="3999350"/>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7" name="文本框 66"/>
            <p:cNvSpPr txBox="1"/>
            <p:nvPr/>
          </p:nvSpPr>
          <p:spPr>
            <a:xfrm>
              <a:off x="8858012" y="3624422"/>
              <a:ext cx="1450586" cy="276999"/>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时间片轮转</a:t>
              </a:r>
              <a:endParaRPr lang="zh-CN" altLang="en-US">
                <a:latin typeface="宋体" panose="02010600030101010101" pitchFamily="2" charset="-122"/>
                <a:ea typeface="宋体" panose="02010600030101010101" pitchFamily="2" charset="-122"/>
              </a:endParaRPr>
            </a:p>
          </p:txBody>
        </p:sp>
      </p:grpSp>
      <p:grpSp>
        <p:nvGrpSpPr>
          <p:cNvPr id="21" name="组合 20"/>
          <p:cNvGrpSpPr/>
          <p:nvPr/>
        </p:nvGrpSpPr>
        <p:grpSpPr>
          <a:xfrm>
            <a:off x="8725390" y="4507298"/>
            <a:ext cx="950369" cy="300162"/>
            <a:chOff x="8725390" y="4507298"/>
            <a:chExt cx="950369" cy="300162"/>
          </a:xfrm>
        </p:grpSpPr>
        <p:cxnSp>
          <p:nvCxnSpPr>
            <p:cNvPr id="62" name="直接连接符 61"/>
            <p:cNvCxnSpPr/>
            <p:nvPr/>
          </p:nvCxnSpPr>
          <p:spPr>
            <a:xfrm>
              <a:off x="8855942" y="4507298"/>
              <a:ext cx="666172" cy="0"/>
            </a:xfrm>
            <a:prstGeom prst="line">
              <a:avLst/>
            </a:prstGeom>
            <a:noFill/>
            <a:ln w="50800" cap="sq">
              <a:solidFill>
                <a:srgbClr val="38A5E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113" name="文本框 112"/>
            <p:cNvSpPr txBox="1"/>
            <p:nvPr/>
          </p:nvSpPr>
          <p:spPr>
            <a:xfrm>
              <a:off x="8725390" y="4530461"/>
              <a:ext cx="95036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endParaRPr lang="zh-CN" altLang="en-US" sz="1400">
                <a:latin typeface="宋体" panose="02010600030101010101" pitchFamily="2" charset="-122"/>
                <a:ea typeface="宋体" panose="02010600030101010101" pitchFamily="2" charset="-122"/>
              </a:endParaRPr>
            </a:p>
          </p:txBody>
        </p:sp>
      </p:grpSp>
      <p:grpSp>
        <p:nvGrpSpPr>
          <p:cNvPr id="19" name="组合 18"/>
          <p:cNvGrpSpPr/>
          <p:nvPr/>
        </p:nvGrpSpPr>
        <p:grpSpPr>
          <a:xfrm>
            <a:off x="7489019" y="4530463"/>
            <a:ext cx="993228" cy="645965"/>
            <a:chOff x="7489019" y="4530463"/>
            <a:chExt cx="993228" cy="645965"/>
          </a:xfrm>
        </p:grpSpPr>
        <p:sp>
          <p:nvSpPr>
            <p:cNvPr id="114" name="文本框 113"/>
            <p:cNvSpPr txBox="1"/>
            <p:nvPr/>
          </p:nvSpPr>
          <p:spPr>
            <a:xfrm>
              <a:off x="7489019" y="4899429"/>
              <a:ext cx="993228" cy="276999"/>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中断返回</a:t>
              </a:r>
              <a:endParaRPr lang="zh-CN" altLang="en-US">
                <a:latin typeface="宋体" panose="02010600030101010101" pitchFamily="2" charset="-122"/>
                <a:ea typeface="宋体" panose="02010600030101010101" pitchFamily="2" charset="-122"/>
              </a:endParaRPr>
            </a:p>
          </p:txBody>
        </p:sp>
        <p:cxnSp>
          <p:nvCxnSpPr>
            <p:cNvPr id="115" name="直接连接符 114"/>
            <p:cNvCxnSpPr>
              <a:stCxn id="114" idx="0"/>
            </p:cNvCxnSpPr>
            <p:nvPr/>
          </p:nvCxnSpPr>
          <p:spPr>
            <a:xfrm flipV="1">
              <a:off x="7985633" y="4530463"/>
              <a:ext cx="0" cy="368966"/>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13" name="组合 12"/>
          <p:cNvGrpSpPr/>
          <p:nvPr/>
        </p:nvGrpSpPr>
        <p:grpSpPr>
          <a:xfrm>
            <a:off x="6020685" y="3444087"/>
            <a:ext cx="937792" cy="1035461"/>
            <a:chOff x="6020685" y="3444087"/>
            <a:chExt cx="937792" cy="1035461"/>
          </a:xfrm>
        </p:grpSpPr>
        <p:sp>
          <p:nvSpPr>
            <p:cNvPr id="46" name="文本框 45"/>
            <p:cNvSpPr txBox="1"/>
            <p:nvPr/>
          </p:nvSpPr>
          <p:spPr>
            <a:xfrm>
              <a:off x="6020685" y="3444087"/>
              <a:ext cx="937792" cy="461349"/>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中断</a:t>
              </a:r>
              <a:endParaRPr lang="en-US" altLang="zh-CN">
                <a:latin typeface="宋体" panose="02010600030101010101" pitchFamily="2" charset="-122"/>
                <a:ea typeface="宋体" panose="02010600030101010101" pitchFamily="2" charset="-122"/>
              </a:endParaRPr>
            </a:p>
            <a:p>
              <a:r>
                <a:rPr lang="zh-CN" altLang="en-US">
                  <a:latin typeface="宋体" panose="02010600030101010101" pitchFamily="2" charset="-122"/>
                  <a:ea typeface="宋体" panose="02010600030101010101" pitchFamily="2" charset="-122"/>
                </a:rPr>
                <a:t>设备就绪</a:t>
              </a:r>
              <a:endParaRPr lang="en-US" altLang="zh-CN">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cxnSp>
          <p:nvCxnSpPr>
            <p:cNvPr id="61" name="直接连接符 60"/>
            <p:cNvCxnSpPr/>
            <p:nvPr/>
          </p:nvCxnSpPr>
          <p:spPr>
            <a:xfrm>
              <a:off x="6487992" y="3999349"/>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23" name="组合 22"/>
          <p:cNvGrpSpPr/>
          <p:nvPr/>
        </p:nvGrpSpPr>
        <p:grpSpPr>
          <a:xfrm>
            <a:off x="9409094" y="4145815"/>
            <a:ext cx="1448563" cy="684380"/>
            <a:chOff x="9409094" y="4145815"/>
            <a:chExt cx="1448563" cy="684380"/>
          </a:xfrm>
        </p:grpSpPr>
        <p:sp>
          <p:nvSpPr>
            <p:cNvPr id="33" name="文本框 32"/>
            <p:cNvSpPr txBox="1"/>
            <p:nvPr/>
          </p:nvSpPr>
          <p:spPr>
            <a:xfrm>
              <a:off x="9593358" y="4145815"/>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71" name="文本框 70"/>
            <p:cNvSpPr txBox="1"/>
            <p:nvPr/>
          </p:nvSpPr>
          <p:spPr>
            <a:xfrm>
              <a:off x="9409094" y="4553196"/>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endParaRPr lang="zh-CN" altLang="en-US" sz="1400">
                <a:latin typeface="宋体" panose="02010600030101010101" pitchFamily="2" charset="-122"/>
                <a:ea typeface="宋体" panose="02010600030101010101" pitchFamily="2" charset="-122"/>
              </a:endParaRPr>
            </a:p>
          </p:txBody>
        </p:sp>
        <p:cxnSp>
          <p:nvCxnSpPr>
            <p:cNvPr id="70" name="直接连接符 69"/>
            <p:cNvCxnSpPr/>
            <p:nvPr/>
          </p:nvCxnSpPr>
          <p:spPr>
            <a:xfrm>
              <a:off x="9611107" y="4510660"/>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grpSp>
        <p:nvGrpSpPr>
          <p:cNvPr id="2" name="组合 1"/>
          <p:cNvGrpSpPr/>
          <p:nvPr/>
        </p:nvGrpSpPr>
        <p:grpSpPr>
          <a:xfrm>
            <a:off x="1302324" y="1043564"/>
            <a:ext cx="9434562" cy="1860293"/>
            <a:chOff x="1302324" y="1043564"/>
            <a:chExt cx="9434562" cy="1860293"/>
          </a:xfrm>
        </p:grpSpPr>
        <p:cxnSp>
          <p:nvCxnSpPr>
            <p:cNvPr id="78" name="直接连接符 77"/>
            <p:cNvCxnSpPr/>
            <p:nvPr/>
          </p:nvCxnSpPr>
          <p:spPr>
            <a:xfrm>
              <a:off x="1801089" y="2814279"/>
              <a:ext cx="8774546" cy="0"/>
            </a:xfrm>
            <a:prstGeom prst="line">
              <a:avLst/>
            </a:prstGeom>
            <a:noFill/>
            <a:ln w="19050" cap="sq">
              <a:solidFill>
                <a:schemeClr val="tx1">
                  <a:lumMod val="95000"/>
                  <a:lumOff val="5000"/>
                </a:schemeClr>
              </a:solidFill>
              <a:prstDash val="dash"/>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79" name="直接连接符 78"/>
            <p:cNvCxnSpPr/>
            <p:nvPr/>
          </p:nvCxnSpPr>
          <p:spPr>
            <a:xfrm>
              <a:off x="1847272" y="1872170"/>
              <a:ext cx="8691419" cy="0"/>
            </a:xfrm>
            <a:prstGeom prst="line">
              <a:avLst/>
            </a:prstGeom>
            <a:noFill/>
            <a:ln w="508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0" name="直接连接符 79"/>
            <p:cNvCxnSpPr/>
            <p:nvPr/>
          </p:nvCxnSpPr>
          <p:spPr>
            <a:xfrm>
              <a:off x="2965438" y="1872170"/>
              <a:ext cx="1043142"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81" name="文本框 80"/>
            <p:cNvSpPr txBox="1"/>
            <p:nvPr/>
          </p:nvSpPr>
          <p:spPr>
            <a:xfrm>
              <a:off x="1330032" y="1726477"/>
              <a:ext cx="668136" cy="276999"/>
            </a:xfrm>
            <a:prstGeom prst="rect">
              <a:avLst/>
            </a:prstGeom>
            <a:noFill/>
          </p:spPr>
          <p:txBody>
            <a:bodyPr wrap="square" rtlCol="0">
              <a:noAutofit/>
            </a:bodyPr>
            <a:lstStyle/>
            <a:p>
              <a:r>
                <a:rPr lang="en-US" altLang="zh-CN" sz="1400" b="1">
                  <a:latin typeface="微软雅黑" panose="020B0503020204020204" pitchFamily="34" charset="-122"/>
                  <a:ea typeface="微软雅黑" panose="020B0503020204020204" pitchFamily="34" charset="-122"/>
                </a:rPr>
                <a:t>CPU</a:t>
              </a:r>
              <a:endParaRPr lang="zh-CN" altLang="en-US" sz="1400" b="1">
                <a:latin typeface="微软雅黑" panose="020B0503020204020204" pitchFamily="34" charset="-122"/>
                <a:ea typeface="微软雅黑" panose="020B0503020204020204" pitchFamily="34" charset="-122"/>
              </a:endParaRPr>
            </a:p>
          </p:txBody>
        </p:sp>
        <p:cxnSp>
          <p:nvCxnSpPr>
            <p:cNvPr id="82" name="直接连接符 81"/>
            <p:cNvCxnSpPr/>
            <p:nvPr/>
          </p:nvCxnSpPr>
          <p:spPr>
            <a:xfrm>
              <a:off x="4071964" y="2813871"/>
              <a:ext cx="2389955"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a:off x="4084113" y="1872170"/>
              <a:ext cx="2377806" cy="0"/>
            </a:xfrm>
            <a:prstGeom prst="line">
              <a:avLst/>
            </a:prstGeom>
            <a:noFill/>
            <a:ln w="50800" cap="sq">
              <a:solidFill>
                <a:srgbClr val="38A5EF"/>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4" name="直接连接符 83"/>
            <p:cNvCxnSpPr/>
            <p:nvPr/>
          </p:nvCxnSpPr>
          <p:spPr>
            <a:xfrm>
              <a:off x="6512095" y="1872170"/>
              <a:ext cx="976924" cy="0"/>
            </a:xfrm>
            <a:prstGeom prst="line">
              <a:avLst/>
            </a:prstGeom>
            <a:noFill/>
            <a:ln w="508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86" name="直接连接符 85"/>
            <p:cNvCxnSpPr/>
            <p:nvPr/>
          </p:nvCxnSpPr>
          <p:spPr>
            <a:xfrm>
              <a:off x="4046564" y="1364222"/>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flipV="1">
              <a:off x="6484816" y="1902397"/>
              <a:ext cx="0" cy="863539"/>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046564" y="1921446"/>
              <a:ext cx="0" cy="844490"/>
            </a:xfrm>
            <a:prstGeom prst="line">
              <a:avLst/>
            </a:prstGeom>
            <a:noFill/>
            <a:ln w="19050" cap="sq">
              <a:solidFill>
                <a:schemeClr val="tx1">
                  <a:lumMod val="95000"/>
                  <a:lumOff val="5000"/>
                </a:schemeClr>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89" name="文本框 88"/>
            <p:cNvSpPr txBox="1"/>
            <p:nvPr/>
          </p:nvSpPr>
          <p:spPr>
            <a:xfrm>
              <a:off x="6020685" y="1043564"/>
              <a:ext cx="937792" cy="217508"/>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zh-CN" altLang="en-US">
                  <a:latin typeface="宋体" panose="02010600030101010101" pitchFamily="2" charset="-122"/>
                  <a:ea typeface="宋体" panose="02010600030101010101" pitchFamily="2" charset="-122"/>
                </a:rPr>
                <a:t>设备就绪</a:t>
              </a:r>
              <a:endParaRPr lang="en-US" altLang="zh-CN">
                <a:latin typeface="宋体" panose="02010600030101010101" pitchFamily="2" charset="-122"/>
                <a:ea typeface="宋体" panose="02010600030101010101" pitchFamily="2" charset="-122"/>
              </a:endParaRPr>
            </a:p>
            <a:p>
              <a:endParaRPr lang="zh-CN" altLang="en-US">
                <a:latin typeface="宋体" panose="02010600030101010101" pitchFamily="2" charset="-122"/>
                <a:ea typeface="宋体" panose="02010600030101010101" pitchFamily="2" charset="-122"/>
              </a:endParaRPr>
            </a:p>
          </p:txBody>
        </p:sp>
        <p:sp>
          <p:nvSpPr>
            <p:cNvPr id="90" name="文本框 89"/>
            <p:cNvSpPr txBox="1"/>
            <p:nvPr/>
          </p:nvSpPr>
          <p:spPr>
            <a:xfrm>
              <a:off x="4046564" y="2469887"/>
              <a:ext cx="2422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设备准备数据</a:t>
              </a:r>
              <a:endParaRPr lang="zh-CN" altLang="en-US" sz="1400">
                <a:latin typeface="宋体" panose="02010600030101010101" pitchFamily="2" charset="-122"/>
                <a:ea typeface="宋体" panose="02010600030101010101" pitchFamily="2" charset="-122"/>
              </a:endParaRPr>
            </a:p>
          </p:txBody>
        </p:sp>
        <p:sp>
          <p:nvSpPr>
            <p:cNvPr id="93" name="文本框 92"/>
            <p:cNvSpPr txBox="1"/>
            <p:nvPr/>
          </p:nvSpPr>
          <p:spPr>
            <a:xfrm>
              <a:off x="2750692" y="1295397"/>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启动设备</a:t>
              </a:r>
              <a:endParaRPr lang="zh-CN" altLang="en-US" sz="1400">
                <a:latin typeface="宋体" panose="02010600030101010101" pitchFamily="2" charset="-122"/>
                <a:ea typeface="宋体" panose="02010600030101010101" pitchFamily="2" charset="-122"/>
              </a:endParaRPr>
            </a:p>
            <a:p>
              <a:pPr algn="ctr"/>
              <a:r>
                <a:rPr lang="zh-CN" altLang="en-US" sz="1400">
                  <a:latin typeface="宋体" panose="02010600030101010101" pitchFamily="2" charset="-122"/>
                  <a:ea typeface="宋体" panose="02010600030101010101" pitchFamily="2" charset="-122"/>
                </a:rPr>
                <a:t>发送命令参数</a:t>
              </a:r>
              <a:endParaRPr lang="zh-CN" altLang="en-US" sz="1400">
                <a:latin typeface="宋体" panose="02010600030101010101" pitchFamily="2" charset="-122"/>
                <a:ea typeface="宋体" panose="02010600030101010101" pitchFamily="2" charset="-122"/>
              </a:endParaRPr>
            </a:p>
          </p:txBody>
        </p:sp>
        <p:sp>
          <p:nvSpPr>
            <p:cNvPr id="98" name="文本框 97"/>
            <p:cNvSpPr txBox="1"/>
            <p:nvPr/>
          </p:nvSpPr>
          <p:spPr>
            <a:xfrm>
              <a:off x="8115537" y="1510687"/>
              <a:ext cx="113452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endParaRPr lang="zh-CN" altLang="en-US" sz="1400">
                <a:latin typeface="宋体" panose="02010600030101010101" pitchFamily="2" charset="-122"/>
                <a:ea typeface="宋体" panose="02010600030101010101" pitchFamily="2" charset="-122"/>
              </a:endParaRPr>
            </a:p>
          </p:txBody>
        </p:sp>
        <p:sp>
          <p:nvSpPr>
            <p:cNvPr id="99" name="文本框 98"/>
            <p:cNvSpPr txBox="1"/>
            <p:nvPr/>
          </p:nvSpPr>
          <p:spPr>
            <a:xfrm>
              <a:off x="4183582" y="1510687"/>
              <a:ext cx="219982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轮询等待</a:t>
              </a:r>
              <a:r>
                <a:rPr lang="en-US" altLang="zh-CN" sz="1400">
                  <a:latin typeface="宋体" panose="02010600030101010101" pitchFamily="2" charset="-122"/>
                  <a:ea typeface="宋体" panose="02010600030101010101" pitchFamily="2" charset="-122"/>
                </a:rPr>
                <a:t>(busy-waiting)</a:t>
              </a:r>
              <a:endParaRPr lang="zh-CN" altLang="en-US" sz="1400">
                <a:latin typeface="宋体" panose="02010600030101010101" pitchFamily="2" charset="-122"/>
                <a:ea typeface="宋体" panose="02010600030101010101" pitchFamily="2" charset="-122"/>
              </a:endParaRPr>
            </a:p>
          </p:txBody>
        </p:sp>
        <p:sp>
          <p:nvSpPr>
            <p:cNvPr id="100" name="文本框 99"/>
            <p:cNvSpPr txBox="1"/>
            <p:nvPr/>
          </p:nvSpPr>
          <p:spPr>
            <a:xfrm>
              <a:off x="6284401" y="1510687"/>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实际传输</a:t>
              </a:r>
              <a:endParaRPr lang="zh-CN" altLang="en-US" sz="1400">
                <a:latin typeface="宋体" panose="02010600030101010101" pitchFamily="2" charset="-122"/>
                <a:ea typeface="宋体" panose="02010600030101010101" pitchFamily="2" charset="-122"/>
              </a:endParaRPr>
            </a:p>
          </p:txBody>
        </p:sp>
        <p:sp>
          <p:nvSpPr>
            <p:cNvPr id="102" name="文本框 101"/>
            <p:cNvSpPr txBox="1"/>
            <p:nvPr/>
          </p:nvSpPr>
          <p:spPr>
            <a:xfrm>
              <a:off x="1791915" y="1510687"/>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用户程序</a:t>
              </a:r>
              <a:endParaRPr lang="zh-CN" altLang="en-US" sz="1400">
                <a:latin typeface="宋体" panose="02010600030101010101" pitchFamily="2" charset="-122"/>
                <a:ea typeface="宋体" panose="02010600030101010101" pitchFamily="2" charset="-122"/>
              </a:endParaRPr>
            </a:p>
          </p:txBody>
        </p:sp>
        <p:sp>
          <p:nvSpPr>
            <p:cNvPr id="103" name="文本框 102"/>
            <p:cNvSpPr txBox="1"/>
            <p:nvPr/>
          </p:nvSpPr>
          <p:spPr>
            <a:xfrm>
              <a:off x="1302324" y="2626858"/>
              <a:ext cx="561369" cy="276999"/>
            </a:xfrm>
            <a:prstGeom prst="rect">
              <a:avLst/>
            </a:prstGeom>
            <a:noFill/>
          </p:spPr>
          <p:txBody>
            <a:bodyPr wrap="square" rtlCol="0">
              <a:noAutofit/>
            </a:bodyPr>
            <a:lstStyle/>
            <a:p>
              <a:r>
                <a:rPr lang="zh-CN" altLang="en-US" sz="1400" b="1">
                  <a:latin typeface="微软雅黑" panose="020B0503020204020204" pitchFamily="34" charset="-122"/>
                  <a:ea typeface="微软雅黑" panose="020B0503020204020204" pitchFamily="34" charset="-122"/>
                </a:rPr>
                <a:t>设备</a:t>
              </a:r>
              <a:endParaRPr lang="zh-CN" altLang="en-US" sz="1400" b="1">
                <a:latin typeface="微软雅黑" panose="020B0503020204020204" pitchFamily="34" charset="-122"/>
                <a:ea typeface="微软雅黑" panose="020B0503020204020204" pitchFamily="34" charset="-122"/>
              </a:endParaRPr>
            </a:p>
          </p:txBody>
        </p:sp>
        <p:cxnSp>
          <p:nvCxnSpPr>
            <p:cNvPr id="117" name="直接连接符 116"/>
            <p:cNvCxnSpPr/>
            <p:nvPr/>
          </p:nvCxnSpPr>
          <p:spPr>
            <a:xfrm>
              <a:off x="6487992" y="1364221"/>
              <a:ext cx="0" cy="480199"/>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3" name="文本框 62"/>
            <p:cNvSpPr txBox="1"/>
            <p:nvPr/>
          </p:nvSpPr>
          <p:spPr>
            <a:xfrm>
              <a:off x="9418093" y="2444722"/>
              <a:ext cx="1318793"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独占查询</a:t>
              </a:r>
              <a:endParaRPr lang="zh-CN" altLang="en-US" sz="1400" b="1">
                <a:latin typeface="微软雅黑" panose="020B0503020204020204" pitchFamily="34" charset="-122"/>
                <a:ea typeface="微软雅黑" panose="020B0503020204020204" pitchFamily="34" charset="-122"/>
              </a:endParaRPr>
            </a:p>
          </p:txBody>
        </p:sp>
      </p:grpSp>
      <p:sp>
        <p:nvSpPr>
          <p:cNvPr id="64" name="文本框 63"/>
          <p:cNvSpPr txBox="1"/>
          <p:nvPr/>
        </p:nvSpPr>
        <p:spPr>
          <a:xfrm>
            <a:off x="9519929" y="5074589"/>
            <a:ext cx="1129597" cy="276999"/>
          </a:xfrm>
          <a:prstGeom prst="rect">
            <a:avLst/>
          </a:prstGeom>
          <a:noFill/>
        </p:spPr>
        <p:txBody>
          <a:bodyPr wrap="square" rtlCol="0">
            <a:noAutofit/>
          </a:bodyPr>
          <a:lstStyle/>
          <a:p>
            <a:pPr algn="ctr"/>
            <a:r>
              <a:rPr lang="zh-CN" altLang="en-US" sz="1400" b="1">
                <a:latin typeface="微软雅黑" panose="020B0503020204020204" pitchFamily="34" charset="-122"/>
                <a:ea typeface="微软雅黑" panose="020B0503020204020204" pitchFamily="34" charset="-122"/>
              </a:rPr>
              <a:t>中断控制</a:t>
            </a:r>
            <a:endParaRPr lang="zh-CN" altLang="en-US" sz="1400" b="1">
              <a:latin typeface="微软雅黑" panose="020B0503020204020204" pitchFamily="34" charset="-122"/>
              <a:ea typeface="微软雅黑" panose="020B0503020204020204" pitchFamily="34" charset="-122"/>
            </a:endParaRPr>
          </a:p>
        </p:txBody>
      </p:sp>
      <p:sp>
        <p:nvSpPr>
          <p:cNvPr id="72" name="标题 1"/>
          <p:cNvSpPr>
            <a:spLocks noGrp="1"/>
          </p:cNvSpPr>
          <p:nvPr>
            <p:ph type="title"/>
          </p:nvPr>
        </p:nvSpPr>
        <p:spPr>
          <a:xfrm>
            <a:off x="487822" y="257614"/>
            <a:ext cx="10515600" cy="617641"/>
          </a:xfrm>
        </p:spPr>
        <p:txBody>
          <a:bodyPr/>
          <a:lstStyle/>
          <a:p>
            <a:r>
              <a:rPr lang="zh-CN" altLang="en-US" dirty="0"/>
              <a:t>中断控制方式</a:t>
            </a:r>
            <a:endParaRPr lang="zh-CN" altLang="en-US" dirty="0"/>
          </a:p>
        </p:txBody>
      </p:sp>
      <p:grpSp>
        <p:nvGrpSpPr>
          <p:cNvPr id="5" name="组合 4"/>
          <p:cNvGrpSpPr/>
          <p:nvPr/>
        </p:nvGrpSpPr>
        <p:grpSpPr>
          <a:xfrm>
            <a:off x="1819623" y="3467405"/>
            <a:ext cx="1636879" cy="1021472"/>
            <a:chOff x="1819623" y="3467405"/>
            <a:chExt cx="1636879" cy="1021472"/>
          </a:xfrm>
        </p:grpSpPr>
        <p:cxnSp>
          <p:nvCxnSpPr>
            <p:cNvPr id="35" name="直接连接符 34"/>
            <p:cNvCxnSpPr/>
            <p:nvPr/>
          </p:nvCxnSpPr>
          <p:spPr>
            <a:xfrm>
              <a:off x="2946966" y="3999350"/>
              <a:ext cx="0" cy="489527"/>
            </a:xfrm>
            <a:prstGeom prst="line">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3" name="文本框 72"/>
            <p:cNvSpPr txBox="1"/>
            <p:nvPr/>
          </p:nvSpPr>
          <p:spPr>
            <a:xfrm>
              <a:off x="1819623" y="4145815"/>
              <a:ext cx="1102601"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P1</a:t>
              </a:r>
              <a:endParaRPr lang="zh-CN" altLang="en-US" sz="1400">
                <a:latin typeface="宋体" panose="02010600030101010101" pitchFamily="2" charset="-122"/>
                <a:ea typeface="宋体" panose="02010600030101010101" pitchFamily="2" charset="-122"/>
              </a:endParaRPr>
            </a:p>
          </p:txBody>
        </p:sp>
        <p:sp>
          <p:nvSpPr>
            <p:cNvPr id="74" name="文本框 73"/>
            <p:cNvSpPr txBox="1"/>
            <p:nvPr/>
          </p:nvSpPr>
          <p:spPr>
            <a:xfrm>
              <a:off x="2373746" y="3467405"/>
              <a:ext cx="1082756" cy="276999"/>
            </a:xfrm>
            <a:prstGeom prst="rect">
              <a:avLst/>
            </a:prstGeom>
            <a:noFill/>
          </p:spPr>
          <p:txBody>
            <a:bodyPr wrap="square" rtlCol="0">
              <a:noAutofit/>
            </a:bodyPr>
            <a:lstStyle/>
            <a:p>
              <a:pPr algn="ctr"/>
              <a:r>
                <a:rPr lang="en-US" altLang="zh-CN" sz="1400" b="1">
                  <a:latin typeface="宋体" panose="02010600030101010101" pitchFamily="2" charset="-122"/>
                  <a:ea typeface="宋体" panose="02010600030101010101" pitchFamily="2" charset="-122"/>
                </a:rPr>
                <a:t>read</a:t>
              </a:r>
              <a:endParaRPr lang="en-US" altLang="zh-CN" sz="1400" b="1">
                <a:latin typeface="宋体" panose="02010600030101010101" pitchFamily="2" charset="-122"/>
                <a:ea typeface="宋体" panose="02010600030101010101" pitchFamily="2" charset="-122"/>
              </a:endParaRPr>
            </a:p>
            <a:p>
              <a:pPr algn="ctr"/>
              <a:r>
                <a:rPr lang="zh-CN" altLang="en-US" sz="1400" b="1">
                  <a:latin typeface="宋体" panose="02010600030101010101" pitchFamily="2" charset="-122"/>
                  <a:ea typeface="宋体" panose="02010600030101010101" pitchFamily="2" charset="-122"/>
                </a:rPr>
                <a:t>系统调用</a:t>
              </a:r>
              <a:endParaRPr lang="zh-CN" altLang="en-US" sz="1400" b="1">
                <a:latin typeface="宋体" panose="02010600030101010101" pitchFamily="2" charset="-122"/>
                <a:ea typeface="宋体" panose="02010600030101010101" pitchFamily="2" charset="-122"/>
              </a:endParaRPr>
            </a:p>
          </p:txBody>
        </p:sp>
      </p:grpSp>
      <p:grpSp>
        <p:nvGrpSpPr>
          <p:cNvPr id="6" name="组合 5"/>
          <p:cNvGrpSpPr/>
          <p:nvPr/>
        </p:nvGrpSpPr>
        <p:grpSpPr>
          <a:xfrm>
            <a:off x="2951585" y="4145815"/>
            <a:ext cx="1094979" cy="361483"/>
            <a:chOff x="2951585" y="4145815"/>
            <a:chExt cx="1094979" cy="361483"/>
          </a:xfrm>
        </p:grpSpPr>
        <p:cxnSp>
          <p:nvCxnSpPr>
            <p:cNvPr id="11" name="直接连接符 10"/>
            <p:cNvCxnSpPr/>
            <p:nvPr/>
          </p:nvCxnSpPr>
          <p:spPr>
            <a:xfrm>
              <a:off x="2965438" y="4507298"/>
              <a:ext cx="1043142" cy="0"/>
            </a:xfrm>
            <a:prstGeom prst="line">
              <a:avLst/>
            </a:prstGeom>
            <a:noFill/>
            <a:ln w="508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75" name="文本框 74"/>
            <p:cNvSpPr txBox="1"/>
            <p:nvPr/>
          </p:nvSpPr>
          <p:spPr>
            <a:xfrm>
              <a:off x="2951585" y="4145815"/>
              <a:ext cx="1094979"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内核态</a:t>
              </a:r>
              <a:endParaRPr lang="zh-CN" altLang="en-US" sz="1400">
                <a:latin typeface="宋体" panose="02010600030101010101" pitchFamily="2" charset="-122"/>
                <a:ea typeface="宋体" panose="02010600030101010101" pitchFamily="2" charset="-122"/>
              </a:endParaRPr>
            </a:p>
          </p:txBody>
        </p:sp>
      </p:grpSp>
      <p:grpSp>
        <p:nvGrpSpPr>
          <p:cNvPr id="8" name="组合 7"/>
          <p:cNvGrpSpPr/>
          <p:nvPr/>
        </p:nvGrpSpPr>
        <p:grpSpPr>
          <a:xfrm>
            <a:off x="3156038" y="3460110"/>
            <a:ext cx="1877784" cy="1028767"/>
            <a:chOff x="3156038" y="3460110"/>
            <a:chExt cx="1877784" cy="1028767"/>
          </a:xfrm>
        </p:grpSpPr>
        <p:cxnSp>
          <p:nvCxnSpPr>
            <p:cNvPr id="38" name="直接连接符 37"/>
            <p:cNvCxnSpPr/>
            <p:nvPr/>
          </p:nvCxnSpPr>
          <p:spPr>
            <a:xfrm>
              <a:off x="4046564" y="3999350"/>
              <a:ext cx="0" cy="489527"/>
            </a:xfrm>
            <a:prstGeom prst="line">
              <a:avLst/>
            </a:prstGeom>
            <a:noFill/>
            <a:ln w="1905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6" name="文本框 75"/>
            <p:cNvSpPr txBox="1"/>
            <p:nvPr/>
          </p:nvSpPr>
          <p:spPr>
            <a:xfrm>
              <a:off x="3156038" y="3460110"/>
              <a:ext cx="1877784" cy="413603"/>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en-US" altLang="zh-CN">
                  <a:solidFill>
                    <a:srgbClr val="FF0000"/>
                  </a:solidFill>
                  <a:latin typeface="宋体" panose="02010600030101010101" pitchFamily="2" charset="-122"/>
                  <a:ea typeface="宋体" panose="02010600030101010101" pitchFamily="2" charset="-122"/>
                </a:rPr>
                <a:t>wait(</a:t>
              </a:r>
              <a:r>
                <a:rPr lang="zh-CN" altLang="en-US">
                  <a:solidFill>
                    <a:srgbClr val="FF0000"/>
                  </a:solidFill>
                  <a:latin typeface="宋体" panose="02010600030101010101" pitchFamily="2" charset="-122"/>
                  <a:ea typeface="宋体" panose="02010600030101010101" pitchFamily="2" charset="-122"/>
                </a:rPr>
                <a:t>设备就绪</a:t>
              </a:r>
              <a:r>
                <a:rPr lang="en-US" altLang="zh-CN">
                  <a:solidFill>
                    <a:srgbClr val="FF0000"/>
                  </a:solidFill>
                  <a:latin typeface="宋体" panose="02010600030101010101" pitchFamily="2" charset="-122"/>
                  <a:ea typeface="宋体" panose="02010600030101010101" pitchFamily="2" charset="-122"/>
                </a:rPr>
                <a:t>)</a:t>
              </a:r>
              <a:endParaRPr lang="en-US" altLang="zh-CN">
                <a:solidFill>
                  <a:srgbClr val="FF0000"/>
                </a:solidFill>
                <a:latin typeface="宋体" panose="02010600030101010101" pitchFamily="2" charset="-122"/>
                <a:ea typeface="宋体" panose="02010600030101010101" pitchFamily="2" charset="-122"/>
              </a:endParaRPr>
            </a:p>
            <a:p>
              <a:r>
                <a:rPr lang="en-US" altLang="zh-CN">
                  <a:solidFill>
                    <a:srgbClr val="FF0000"/>
                  </a:solidFill>
                  <a:latin typeface="宋体" panose="02010600030101010101" pitchFamily="2" charset="-122"/>
                  <a:ea typeface="宋体" panose="02010600030101010101" pitchFamily="2" charset="-122"/>
                </a:rPr>
                <a:t>P1</a:t>
              </a:r>
              <a:r>
                <a:rPr lang="zh-CN" altLang="en-US">
                  <a:solidFill>
                    <a:srgbClr val="FF0000"/>
                  </a:solidFill>
                  <a:latin typeface="宋体" panose="02010600030101010101" pitchFamily="2" charset="-122"/>
                  <a:ea typeface="宋体" panose="02010600030101010101" pitchFamily="2" charset="-122"/>
                </a:rPr>
                <a:t>进等待队列</a:t>
              </a:r>
              <a:endParaRPr lang="zh-CN" altLang="en-US">
                <a:solidFill>
                  <a:srgbClr val="FF0000"/>
                </a:solidFill>
                <a:latin typeface="宋体" panose="02010600030101010101" pitchFamily="2" charset="-122"/>
                <a:ea typeface="宋体" panose="02010600030101010101" pitchFamily="2" charset="-122"/>
              </a:endParaRPr>
            </a:p>
          </p:txBody>
        </p:sp>
      </p:grpSp>
      <p:grpSp>
        <p:nvGrpSpPr>
          <p:cNvPr id="9" name="组合 8"/>
          <p:cNvGrpSpPr/>
          <p:nvPr/>
        </p:nvGrpSpPr>
        <p:grpSpPr>
          <a:xfrm>
            <a:off x="3994976" y="4145815"/>
            <a:ext cx="914956" cy="361483"/>
            <a:chOff x="3994976" y="4145815"/>
            <a:chExt cx="914956" cy="361483"/>
          </a:xfrm>
        </p:grpSpPr>
        <p:cxnSp>
          <p:nvCxnSpPr>
            <p:cNvPr id="20" name="直接连接符 19"/>
            <p:cNvCxnSpPr/>
            <p:nvPr/>
          </p:nvCxnSpPr>
          <p:spPr>
            <a:xfrm>
              <a:off x="4084113" y="4507298"/>
              <a:ext cx="681851" cy="0"/>
            </a:xfrm>
            <a:prstGeom prst="line">
              <a:avLst/>
            </a:prstGeom>
            <a:noFill/>
            <a:ln w="50800" cap="sq">
              <a:solidFill>
                <a:srgbClr val="38A5EF"/>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85" name="文本框 84"/>
            <p:cNvSpPr txBox="1"/>
            <p:nvPr/>
          </p:nvSpPr>
          <p:spPr>
            <a:xfrm>
              <a:off x="3994976" y="4145815"/>
              <a:ext cx="914956"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进程调度</a:t>
              </a:r>
              <a:endParaRPr lang="zh-CN" altLang="en-US" sz="1400">
                <a:latin typeface="宋体" panose="02010600030101010101" pitchFamily="2" charset="-122"/>
                <a:ea typeface="宋体" panose="02010600030101010101" pitchFamily="2" charset="-122"/>
              </a:endParaRPr>
            </a:p>
          </p:txBody>
        </p:sp>
      </p:grpSp>
      <p:sp>
        <p:nvSpPr>
          <p:cNvPr id="91" name="文本框 90"/>
          <p:cNvSpPr txBox="1"/>
          <p:nvPr/>
        </p:nvSpPr>
        <p:spPr>
          <a:xfrm>
            <a:off x="4832993" y="4145815"/>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P2</a:t>
            </a:r>
            <a:endParaRPr lang="zh-CN" altLang="en-US" sz="1400">
              <a:latin typeface="宋体" panose="02010600030101010101" pitchFamily="2" charset="-122"/>
              <a:ea typeface="宋体" panose="02010600030101010101" pitchFamily="2" charset="-122"/>
            </a:endParaRPr>
          </a:p>
        </p:txBody>
      </p:sp>
      <p:grpSp>
        <p:nvGrpSpPr>
          <p:cNvPr id="14" name="组合 13"/>
          <p:cNvGrpSpPr/>
          <p:nvPr/>
        </p:nvGrpSpPr>
        <p:grpSpPr>
          <a:xfrm>
            <a:off x="6469127" y="4145815"/>
            <a:ext cx="1468056" cy="649274"/>
            <a:chOff x="6469127" y="4145815"/>
            <a:chExt cx="1468056" cy="649274"/>
          </a:xfrm>
        </p:grpSpPr>
        <p:cxnSp>
          <p:nvCxnSpPr>
            <p:cNvPr id="24" name="直接连接符 23"/>
            <p:cNvCxnSpPr/>
            <p:nvPr/>
          </p:nvCxnSpPr>
          <p:spPr>
            <a:xfrm>
              <a:off x="6512095" y="4507298"/>
              <a:ext cx="1425088" cy="0"/>
            </a:xfrm>
            <a:prstGeom prst="line">
              <a:avLst/>
            </a:prstGeom>
            <a:noFill/>
            <a:ln w="50800" cap="sq">
              <a:solidFill>
                <a:srgbClr val="00B050"/>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7" name="矩形 6"/>
            <p:cNvSpPr/>
            <p:nvPr/>
          </p:nvSpPr>
          <p:spPr>
            <a:xfrm>
              <a:off x="6708743" y="4518090"/>
              <a:ext cx="955178"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中断服务</a:t>
              </a:r>
              <a:endParaRPr lang="zh-CN" altLang="en-US" sz="1400">
                <a:latin typeface="宋体" panose="02010600030101010101" pitchFamily="2" charset="-122"/>
                <a:ea typeface="宋体" panose="02010600030101010101" pitchFamily="2" charset="-122"/>
              </a:endParaRPr>
            </a:p>
          </p:txBody>
        </p:sp>
        <p:sp>
          <p:nvSpPr>
            <p:cNvPr id="92" name="文本框 91"/>
            <p:cNvSpPr txBox="1"/>
            <p:nvPr/>
          </p:nvSpPr>
          <p:spPr>
            <a:xfrm>
              <a:off x="6469127" y="4145815"/>
              <a:ext cx="1448563"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内核态</a:t>
              </a:r>
              <a:endParaRPr lang="zh-CN" altLang="en-US" sz="1400">
                <a:latin typeface="宋体" panose="02010600030101010101" pitchFamily="2" charset="-122"/>
                <a:ea typeface="宋体" panose="02010600030101010101" pitchFamily="2" charset="-122"/>
              </a:endParaRPr>
            </a:p>
          </p:txBody>
        </p:sp>
      </p:grpSp>
      <p:grpSp>
        <p:nvGrpSpPr>
          <p:cNvPr id="15" name="组合 14"/>
          <p:cNvGrpSpPr/>
          <p:nvPr/>
        </p:nvGrpSpPr>
        <p:grpSpPr>
          <a:xfrm>
            <a:off x="6851804" y="3441638"/>
            <a:ext cx="1726284" cy="1037911"/>
            <a:chOff x="6851804" y="3441638"/>
            <a:chExt cx="1726284" cy="1037911"/>
          </a:xfrm>
        </p:grpSpPr>
        <p:cxnSp>
          <p:nvCxnSpPr>
            <p:cNvPr id="50" name="直接连接符 49"/>
            <p:cNvCxnSpPr/>
            <p:nvPr/>
          </p:nvCxnSpPr>
          <p:spPr>
            <a:xfrm>
              <a:off x="7714946" y="3999350"/>
              <a:ext cx="0" cy="480199"/>
            </a:xfrm>
            <a:prstGeom prst="line">
              <a:avLst/>
            </a:prstGeom>
            <a:noFill/>
            <a:ln w="19050" cap="sq">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94" name="文本框 93"/>
            <p:cNvSpPr txBox="1"/>
            <p:nvPr/>
          </p:nvSpPr>
          <p:spPr>
            <a:xfrm>
              <a:off x="6851804" y="3441638"/>
              <a:ext cx="1726284" cy="413603"/>
            </a:xfrm>
            <a:prstGeom prst="rect">
              <a:avLst/>
            </a:prstGeom>
            <a:noFill/>
          </p:spPr>
          <p:txBody>
            <a:bodyPr wrap="square" rtlCol="0">
              <a:noAutofit/>
            </a:bodyPr>
            <a:lstStyle>
              <a:defPPr>
                <a:defRPr lang="zh-CN"/>
              </a:defPPr>
              <a:lvl1pPr algn="ctr">
                <a:defRPr sz="1400" b="1">
                  <a:latin typeface="微软雅黑" panose="020B0503020204020204" pitchFamily="34" charset="-122"/>
                  <a:ea typeface="微软雅黑" panose="020B0503020204020204" pitchFamily="34" charset="-122"/>
                </a:defRPr>
              </a:lvl1pPr>
            </a:lstStyle>
            <a:p>
              <a:r>
                <a:rPr lang="en-US" altLang="zh-CN">
                  <a:solidFill>
                    <a:srgbClr val="FF0000"/>
                  </a:solidFill>
                  <a:latin typeface="宋体" panose="02010600030101010101" pitchFamily="2" charset="-122"/>
                  <a:ea typeface="宋体" panose="02010600030101010101" pitchFamily="2" charset="-122"/>
                </a:rPr>
                <a:t>signal(</a:t>
              </a:r>
              <a:r>
                <a:rPr lang="zh-CN" altLang="en-US">
                  <a:solidFill>
                    <a:srgbClr val="FF0000"/>
                  </a:solidFill>
                  <a:latin typeface="宋体" panose="02010600030101010101" pitchFamily="2" charset="-122"/>
                  <a:ea typeface="宋体" panose="02010600030101010101" pitchFamily="2" charset="-122"/>
                </a:rPr>
                <a:t>设备就绪</a:t>
              </a:r>
              <a:r>
                <a:rPr lang="en-US" altLang="zh-CN">
                  <a:solidFill>
                    <a:srgbClr val="FF0000"/>
                  </a:solidFill>
                  <a:latin typeface="宋体" panose="02010600030101010101" pitchFamily="2" charset="-122"/>
                  <a:ea typeface="宋体" panose="02010600030101010101" pitchFamily="2" charset="-122"/>
                </a:rPr>
                <a:t>)</a:t>
              </a:r>
              <a:endParaRPr lang="en-US" altLang="zh-CN">
                <a:solidFill>
                  <a:srgbClr val="FF0000"/>
                </a:solidFill>
                <a:latin typeface="宋体" panose="02010600030101010101" pitchFamily="2" charset="-122"/>
                <a:ea typeface="宋体" panose="02010600030101010101" pitchFamily="2" charset="-122"/>
              </a:endParaRPr>
            </a:p>
            <a:p>
              <a:r>
                <a:rPr lang="en-US" altLang="zh-CN">
                  <a:solidFill>
                    <a:srgbClr val="FF0000"/>
                  </a:solidFill>
                  <a:latin typeface="宋体" panose="02010600030101010101" pitchFamily="2" charset="-122"/>
                  <a:ea typeface="宋体" panose="02010600030101010101" pitchFamily="2" charset="-122"/>
                </a:rPr>
                <a:t>P1</a:t>
              </a:r>
              <a:r>
                <a:rPr lang="zh-CN" altLang="en-US">
                  <a:solidFill>
                    <a:srgbClr val="FF0000"/>
                  </a:solidFill>
                  <a:latin typeface="宋体" panose="02010600030101010101" pitchFamily="2" charset="-122"/>
                  <a:ea typeface="宋体" panose="02010600030101010101" pitchFamily="2" charset="-122"/>
                </a:rPr>
                <a:t>进就绪队列</a:t>
              </a:r>
              <a:endParaRPr lang="zh-CN" altLang="en-US">
                <a:solidFill>
                  <a:srgbClr val="FF0000"/>
                </a:solidFill>
                <a:latin typeface="宋体" panose="02010600030101010101" pitchFamily="2" charset="-122"/>
                <a:ea typeface="宋体" panose="02010600030101010101" pitchFamily="2" charset="-122"/>
              </a:endParaRPr>
            </a:p>
          </p:txBody>
        </p:sp>
      </p:grpSp>
      <p:sp>
        <p:nvSpPr>
          <p:cNvPr id="95" name="文本框 94"/>
          <p:cNvSpPr txBox="1"/>
          <p:nvPr/>
        </p:nvSpPr>
        <p:spPr>
          <a:xfrm>
            <a:off x="7813500" y="4145815"/>
            <a:ext cx="1665616" cy="276999"/>
          </a:xfrm>
          <a:prstGeom prst="rect">
            <a:avLst/>
          </a:prstGeom>
          <a:noFill/>
        </p:spPr>
        <p:txBody>
          <a:bodyPr wrap="square" rtlCol="0">
            <a:noAutofit/>
          </a:bodyPr>
          <a:lstStyle/>
          <a:p>
            <a:pPr algn="ctr"/>
            <a:r>
              <a:rPr lang="zh-CN" altLang="en-US" sz="1400">
                <a:latin typeface="宋体" panose="02010600030101010101" pitchFamily="2" charset="-122"/>
                <a:ea typeface="宋体" panose="02010600030101010101" pitchFamily="2" charset="-122"/>
              </a:rPr>
              <a:t>用户进程</a:t>
            </a:r>
            <a:r>
              <a:rPr lang="en-US" altLang="zh-CN" sz="1400">
                <a:latin typeface="宋体" panose="02010600030101010101" pitchFamily="2" charset="-122"/>
                <a:ea typeface="宋体" panose="02010600030101010101" pitchFamily="2" charset="-122"/>
              </a:rPr>
              <a:t>P2   …</a:t>
            </a:r>
            <a:endParaRPr lang="zh-CN" altLang="en-US" sz="1400">
              <a:latin typeface="宋体" panose="02010600030101010101" pitchFamily="2" charset="-122"/>
              <a:ea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64217">
        <p15:prstTrans prst="pageCurlDouble"/>
      </p:transition>
    </mc:Choice>
    <mc:Fallback>
      <p:transition spd="slow" advTm="26421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up)">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wipe(down)">
                                      <p:cBhvr>
                                        <p:cTn id="52" dur="500"/>
                                        <p:tgtEl>
                                          <p:spTgt spid="9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down)">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wipe(left)">
                                      <p:cBhvr>
                                        <p:cTn id="72" dur="500"/>
                                        <p:tgtEl>
                                          <p:spTgt spid="9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up)">
                                      <p:cBhvr>
                                        <p:cTn id="82" dur="5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left)">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1" grpId="0"/>
      <p:bldP spid="9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pic>
        <p:nvPicPr>
          <p:cNvPr id="24" name="图片 23"/>
          <p:cNvPicPr>
            <a:picLocks noChangeAspect="1"/>
          </p:cNvPicPr>
          <p:nvPr/>
        </p:nvPicPr>
        <p:blipFill>
          <a:blip r:embed="rId2"/>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九、输入输出原理</a:t>
            </a:r>
            <a:endParaRPr lang="zh-CN" altLang="en-US" sz="4400" b="1" spc="600" dirty="0">
              <a:solidFill>
                <a:srgbClr val="0E7C7F"/>
              </a:solidFill>
              <a:latin typeface="义启小楷书" panose="02010601030101010101" pitchFamily="2" charset="-128"/>
              <a:ea typeface="义启小楷书" panose="02010601030101010101" pitchFamily="2" charset="-128"/>
            </a:endParaRPr>
          </a:p>
        </p:txBody>
      </p:sp>
      <p:sp>
        <p:nvSpPr>
          <p:cNvPr id="26" name="矩形 25"/>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a:picLocks noChangeAspect="1"/>
          </p:cNvPicPr>
          <p:nvPr/>
        </p:nvPicPr>
        <p:blipFill>
          <a:blip r:embed="rId3">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4"/>
          <a:stretch>
            <a:fillRect/>
          </a:stretch>
        </p:blipFill>
        <p:spPr>
          <a:xfrm>
            <a:off x="-286581" y="2168085"/>
            <a:ext cx="4296880" cy="793906"/>
          </a:xfrm>
          <a:prstGeom prst="rect">
            <a:avLst/>
          </a:prstGeom>
        </p:spPr>
      </p:pic>
      <p:pic>
        <p:nvPicPr>
          <p:cNvPr id="15" name="Picture 2" descr="See the source image"/>
          <p:cNvPicPr>
            <a:picLocks noChangeAspect="1" noChangeArrowheads="1"/>
          </p:cNvPicPr>
          <p:nvPr/>
        </p:nvPicPr>
        <p:blipFill>
          <a:blip r:embed="rId5">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00000">
            <a:off x="7907131" y="3988128"/>
            <a:ext cx="3257550" cy="2443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中断优势</a:t>
            </a:r>
            <a:endParaRPr lang="zh-CN" altLang="en-US" dirty="0"/>
          </a:p>
        </p:txBody>
      </p:sp>
      <p:sp>
        <p:nvSpPr>
          <p:cNvPr id="3" name="内容占位符 2"/>
          <p:cNvSpPr>
            <a:spLocks noGrp="1"/>
          </p:cNvSpPr>
          <p:nvPr>
            <p:ph idx="1"/>
          </p:nvPr>
        </p:nvSpPr>
        <p:spPr/>
        <p:txBody>
          <a:bodyPr/>
          <a:lstStyle/>
          <a:p>
            <a:r>
              <a:rPr lang="zh-CN" altLang="en-US" b="1" dirty="0"/>
              <a:t>提高了</a:t>
            </a:r>
            <a:r>
              <a:rPr lang="en-US" altLang="zh-CN" b="1" dirty="0"/>
              <a:t>CPU</a:t>
            </a:r>
            <a:r>
              <a:rPr lang="zh-CN" altLang="en-US" b="1" dirty="0"/>
              <a:t>的使用效率   </a:t>
            </a:r>
            <a:endParaRPr lang="en-US" altLang="zh-CN" b="1" dirty="0"/>
          </a:p>
          <a:p>
            <a:pPr lvl="1"/>
            <a:r>
              <a:rPr lang="zh-CN" altLang="en-US" dirty="0"/>
              <a:t>主动告知机制避免了反复查询设备状态</a:t>
            </a:r>
            <a:endParaRPr lang="en-US" altLang="zh-CN" dirty="0"/>
          </a:p>
          <a:p>
            <a:pPr lvl="1"/>
            <a:r>
              <a:rPr lang="zh-CN" altLang="en-US" dirty="0"/>
              <a:t>仍需</a:t>
            </a:r>
            <a:r>
              <a:rPr lang="en-US" altLang="zh-CN" dirty="0"/>
              <a:t>CPU</a:t>
            </a:r>
            <a:r>
              <a:rPr lang="zh-CN" altLang="en-US" dirty="0"/>
              <a:t>占用（中断服务子程序运行时间</a:t>
            </a:r>
            <a:r>
              <a:rPr lang="en-US" altLang="zh-CN" dirty="0"/>
              <a:t>+</a:t>
            </a:r>
            <a:r>
              <a:rPr lang="zh-CN" altLang="en-US" dirty="0"/>
              <a:t>中断开销）</a:t>
            </a:r>
            <a:endParaRPr lang="en-US" altLang="zh-CN" dirty="0"/>
          </a:p>
          <a:p>
            <a:r>
              <a:rPr lang="zh-CN" altLang="en-US" b="1" dirty="0"/>
              <a:t>适合随机出现的服务</a:t>
            </a:r>
            <a:endParaRPr lang="zh-CN" altLang="en-US" b="1" dirty="0"/>
          </a:p>
          <a:p>
            <a:r>
              <a:rPr lang="zh-CN" altLang="en-US" b="1" dirty="0"/>
              <a:t>需要专门的硬件</a:t>
            </a:r>
            <a:endParaRPr lang="en-US" altLang="zh-CN" b="1" dirty="0"/>
          </a:p>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9" name="矩形 2"/>
          <p:cNvSpPr>
            <a:spLocks noGrp="1" noChangeArrowheads="1"/>
          </p:cNvSpPr>
          <p:nvPr>
            <p:ph type="title"/>
          </p:nvPr>
        </p:nvSpPr>
        <p:spPr/>
        <p:txBody>
          <a:bodyPr/>
          <a:lstStyle/>
          <a:p>
            <a:pPr eaLnBrk="1" hangingPunct="1"/>
            <a:r>
              <a:rPr lang="zh-CN" altLang="en-US"/>
              <a:t>程序中断方式</a:t>
            </a:r>
            <a:endParaRPr lang="zh-CN" altLang="en-US"/>
          </a:p>
        </p:txBody>
      </p:sp>
      <p:sp>
        <p:nvSpPr>
          <p:cNvPr id="39940" name="矩形 3"/>
          <p:cNvSpPr>
            <a:spLocks noGrp="1" noChangeArrowheads="1"/>
          </p:cNvSpPr>
          <p:nvPr>
            <p:ph type="body" idx="1"/>
          </p:nvPr>
        </p:nvSpPr>
        <p:spPr/>
        <p:txBody>
          <a:bodyPr/>
          <a:lstStyle/>
          <a:p>
            <a:pPr eaLnBrk="1" hangingPunct="1"/>
            <a:r>
              <a:rPr lang="zh-CN" altLang="en-US" b="1" dirty="0"/>
              <a:t>中断基本概念</a:t>
            </a:r>
            <a:endParaRPr lang="zh-CN" altLang="en-US" b="1" dirty="0"/>
          </a:p>
          <a:p>
            <a:pPr eaLnBrk="1" hangingPunct="1"/>
            <a:r>
              <a:rPr lang="zh-CN" altLang="en-US" b="1" dirty="0"/>
              <a:t>程序中断基本接口</a:t>
            </a:r>
            <a:endParaRPr lang="zh-CN" altLang="en-US" b="1" dirty="0"/>
          </a:p>
          <a:p>
            <a:pPr eaLnBrk="1" hangingPunct="1"/>
            <a:r>
              <a:rPr lang="zh-CN" altLang="en-US" b="1" dirty="0"/>
              <a:t>中断仲裁方式</a:t>
            </a:r>
            <a:endParaRPr lang="zh-CN" altLang="en-US" b="1" dirty="0"/>
          </a:p>
          <a:p>
            <a:pPr eaLnBrk="1" hangingPunct="1"/>
            <a:r>
              <a:rPr lang="zh-CN" altLang="en-US" b="1" dirty="0"/>
              <a:t>中断控制器</a:t>
            </a:r>
            <a:endParaRPr lang="zh-CN" altLang="en-US"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中断基本概念</a:t>
            </a:r>
            <a:endParaRPr lang="zh-CN" altLang="en-US" dirty="0"/>
          </a:p>
        </p:txBody>
      </p:sp>
      <p:sp>
        <p:nvSpPr>
          <p:cNvPr id="3" name="内容占位符 2"/>
          <p:cNvSpPr>
            <a:spLocks noGrp="1"/>
          </p:cNvSpPr>
          <p:nvPr>
            <p:ph idx="1"/>
          </p:nvPr>
        </p:nvSpPr>
        <p:spPr/>
        <p:txBody>
          <a:bodyPr/>
          <a:lstStyle/>
          <a:p>
            <a:r>
              <a:rPr lang="en-US" altLang="zh-CN" dirty="0"/>
              <a:t>CPU</a:t>
            </a:r>
            <a:r>
              <a:rPr lang="zh-CN" altLang="en-US" dirty="0"/>
              <a:t>暂时中止现行程序的执行，转去执行为某个</a:t>
            </a:r>
            <a:r>
              <a:rPr lang="zh-CN" altLang="en-US" b="1" dirty="0"/>
              <a:t>随机事件</a:t>
            </a:r>
            <a:r>
              <a:rPr lang="zh-CN" altLang="en-US" dirty="0"/>
              <a:t>服务的中断处理子程序，处理完后自动恢复原程序的执行</a:t>
            </a:r>
            <a:endParaRPr lang="en-US" altLang="zh-CN" dirty="0"/>
          </a:p>
          <a:p>
            <a:pPr lvl="1"/>
            <a:r>
              <a:rPr lang="zh-CN" altLang="en-US" b="1" dirty="0"/>
              <a:t>原因：</a:t>
            </a:r>
            <a:r>
              <a:rPr lang="zh-CN" altLang="en-US" dirty="0"/>
              <a:t>不处理会体验不好，会丢失数据，甚至造成灾难</a:t>
            </a:r>
            <a:endParaRPr lang="zh-CN" altLang="en-US" dirty="0"/>
          </a:p>
          <a:p>
            <a:r>
              <a:rPr lang="zh-CN" altLang="en-US" dirty="0"/>
              <a:t>实现主机和外设准备阶段的并行工作</a:t>
            </a:r>
            <a:endParaRPr lang="zh-CN" altLang="en-US" dirty="0"/>
          </a:p>
          <a:p>
            <a:pPr lvl="1"/>
            <a:r>
              <a:rPr lang="zh-CN" altLang="en-US" dirty="0"/>
              <a:t>避免重复查询外设状态、提升工作效率</a:t>
            </a:r>
            <a:endParaRPr lang="zh-CN" altLang="en-US" dirty="0"/>
          </a:p>
          <a:p>
            <a:endParaRPr lang="zh-CN" altLang="en-US" dirty="0"/>
          </a:p>
        </p:txBody>
      </p:sp>
      <p:sp>
        <p:nvSpPr>
          <p:cNvPr id="4" name="直线 4"/>
          <p:cNvSpPr>
            <a:spLocks noChangeShapeType="1"/>
          </p:cNvSpPr>
          <p:nvPr/>
        </p:nvSpPr>
        <p:spPr bwMode="auto">
          <a:xfrm>
            <a:off x="3556040" y="5016048"/>
            <a:ext cx="107156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5" name="直线 5"/>
          <p:cNvSpPr>
            <a:spLocks noChangeShapeType="1"/>
          </p:cNvSpPr>
          <p:nvPr/>
        </p:nvSpPr>
        <p:spPr bwMode="auto">
          <a:xfrm>
            <a:off x="4627602" y="5016048"/>
            <a:ext cx="7938" cy="1023938"/>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6" name="直线 6"/>
          <p:cNvSpPr>
            <a:spLocks noChangeShapeType="1"/>
          </p:cNvSpPr>
          <p:nvPr/>
        </p:nvSpPr>
        <p:spPr bwMode="auto">
          <a:xfrm flipV="1">
            <a:off x="4635541" y="6039986"/>
            <a:ext cx="1584325"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7" name="直线 7"/>
          <p:cNvSpPr>
            <a:spLocks noChangeShapeType="1"/>
          </p:cNvSpPr>
          <p:nvPr/>
        </p:nvSpPr>
        <p:spPr bwMode="auto">
          <a:xfrm flipV="1">
            <a:off x="6229432" y="5049387"/>
            <a:ext cx="0" cy="1008062"/>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8" name="直线 8"/>
          <p:cNvSpPr>
            <a:spLocks noChangeShapeType="1"/>
          </p:cNvSpPr>
          <p:nvPr/>
        </p:nvSpPr>
        <p:spPr bwMode="auto">
          <a:xfrm flipV="1">
            <a:off x="4635541" y="5008429"/>
            <a:ext cx="1722437" cy="15875"/>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9" name="直线 9"/>
          <p:cNvSpPr>
            <a:spLocks noChangeShapeType="1"/>
          </p:cNvSpPr>
          <p:nvPr/>
        </p:nvSpPr>
        <p:spPr bwMode="auto">
          <a:xfrm>
            <a:off x="6507202" y="5031925"/>
            <a:ext cx="0" cy="1001712"/>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0" name="直线 10"/>
          <p:cNvSpPr>
            <a:spLocks noChangeShapeType="1"/>
          </p:cNvSpPr>
          <p:nvPr/>
        </p:nvSpPr>
        <p:spPr bwMode="auto">
          <a:xfrm>
            <a:off x="6515140" y="6033636"/>
            <a:ext cx="1071562" cy="0"/>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1" name="直线 11"/>
          <p:cNvSpPr>
            <a:spLocks noChangeShapeType="1"/>
          </p:cNvSpPr>
          <p:nvPr/>
        </p:nvSpPr>
        <p:spPr bwMode="auto">
          <a:xfrm flipV="1">
            <a:off x="7586703" y="5031924"/>
            <a:ext cx="0" cy="1001712"/>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2" name="直线 12"/>
          <p:cNvSpPr>
            <a:spLocks noChangeShapeType="1"/>
          </p:cNvSpPr>
          <p:nvPr/>
        </p:nvSpPr>
        <p:spPr bwMode="auto">
          <a:xfrm>
            <a:off x="7604165" y="5016048"/>
            <a:ext cx="156686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3" name="矩形 13"/>
          <p:cNvSpPr>
            <a:spLocks noChangeArrowheads="1"/>
          </p:cNvSpPr>
          <p:nvPr/>
        </p:nvSpPr>
        <p:spPr bwMode="auto">
          <a:xfrm>
            <a:off x="3445490" y="4607963"/>
            <a:ext cx="6463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latin typeface="+mn-ea"/>
              </a:rPr>
              <a:t>程序</a:t>
            </a:r>
            <a:endParaRPr lang="zh-CN" altLang="en-US" dirty="0">
              <a:latin typeface="+mn-ea"/>
            </a:endParaRPr>
          </a:p>
        </p:txBody>
      </p:sp>
      <p:sp>
        <p:nvSpPr>
          <p:cNvPr id="14" name="矩形 14"/>
          <p:cNvSpPr>
            <a:spLocks noChangeArrowheads="1"/>
          </p:cNvSpPr>
          <p:nvPr/>
        </p:nvSpPr>
        <p:spPr bwMode="auto">
          <a:xfrm>
            <a:off x="3414752" y="5160511"/>
            <a:ext cx="10985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00B050"/>
                </a:solidFill>
                <a:latin typeface="+mn-ea"/>
              </a:rPr>
              <a:t>启动设备</a:t>
            </a:r>
            <a:endParaRPr lang="zh-CN" altLang="en-US" dirty="0">
              <a:solidFill>
                <a:srgbClr val="00B050"/>
              </a:solidFill>
              <a:latin typeface="+mn-ea"/>
            </a:endParaRPr>
          </a:p>
        </p:txBody>
      </p:sp>
      <p:sp>
        <p:nvSpPr>
          <p:cNvPr id="15" name="直线 15"/>
          <p:cNvSpPr>
            <a:spLocks noChangeShapeType="1"/>
          </p:cNvSpPr>
          <p:nvPr/>
        </p:nvSpPr>
        <p:spPr bwMode="auto">
          <a:xfrm>
            <a:off x="4627602" y="4623936"/>
            <a:ext cx="0" cy="392112"/>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6" name="矩形 16"/>
          <p:cNvSpPr>
            <a:spLocks noChangeArrowheads="1"/>
          </p:cNvSpPr>
          <p:nvPr/>
        </p:nvSpPr>
        <p:spPr bwMode="auto">
          <a:xfrm>
            <a:off x="5853152" y="4219124"/>
            <a:ext cx="1555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3333CC"/>
                </a:solidFill>
                <a:latin typeface="+mn-ea"/>
              </a:rPr>
              <a:t>设备请求中断</a:t>
            </a:r>
            <a:endParaRPr lang="zh-CN" altLang="en-US" dirty="0">
              <a:solidFill>
                <a:srgbClr val="3333CC"/>
              </a:solidFill>
              <a:latin typeface="+mn-ea"/>
            </a:endParaRPr>
          </a:p>
        </p:txBody>
      </p:sp>
      <p:sp>
        <p:nvSpPr>
          <p:cNvPr id="17" name="直线 17"/>
          <p:cNvSpPr>
            <a:spLocks noChangeShapeType="1"/>
          </p:cNvSpPr>
          <p:nvPr/>
        </p:nvSpPr>
        <p:spPr bwMode="auto">
          <a:xfrm>
            <a:off x="6389727" y="4623936"/>
            <a:ext cx="0" cy="392112"/>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18" name="矩形 18"/>
          <p:cNvSpPr>
            <a:spLocks noChangeArrowheads="1"/>
          </p:cNvSpPr>
          <p:nvPr/>
        </p:nvSpPr>
        <p:spPr bwMode="auto">
          <a:xfrm>
            <a:off x="4856202" y="6073324"/>
            <a:ext cx="1098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669900"/>
                </a:solidFill>
                <a:latin typeface="+mn-ea"/>
              </a:rPr>
              <a:t>设备准备</a:t>
            </a:r>
            <a:endParaRPr lang="zh-CN" altLang="en-US" dirty="0">
              <a:solidFill>
                <a:srgbClr val="669900"/>
              </a:solidFill>
              <a:latin typeface="+mn-ea"/>
            </a:endParaRPr>
          </a:p>
        </p:txBody>
      </p:sp>
      <p:sp>
        <p:nvSpPr>
          <p:cNvPr id="19" name="矩形 19"/>
          <p:cNvSpPr>
            <a:spLocks noChangeArrowheads="1"/>
          </p:cNvSpPr>
          <p:nvPr/>
        </p:nvSpPr>
        <p:spPr bwMode="auto">
          <a:xfrm>
            <a:off x="6526252" y="6057449"/>
            <a:ext cx="10985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dirty="0">
                <a:solidFill>
                  <a:srgbClr val="3333CC"/>
                </a:solidFill>
                <a:latin typeface="+mn-ea"/>
              </a:rPr>
              <a:t>中断服务</a:t>
            </a:r>
            <a:endParaRPr lang="zh-CN" altLang="en-US" dirty="0">
              <a:solidFill>
                <a:srgbClr val="3333CC"/>
              </a:solidFill>
              <a:latin typeface="+mn-ea"/>
            </a:endParaRPr>
          </a:p>
        </p:txBody>
      </p:sp>
      <p:sp>
        <p:nvSpPr>
          <p:cNvPr id="21" name="矩形 13"/>
          <p:cNvSpPr>
            <a:spLocks noChangeArrowheads="1"/>
          </p:cNvSpPr>
          <p:nvPr/>
        </p:nvSpPr>
        <p:spPr bwMode="auto">
          <a:xfrm>
            <a:off x="5367299" y="4607963"/>
            <a:ext cx="8699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b="1" dirty="0">
                <a:latin typeface="+mn-ea"/>
              </a:rPr>
              <a:t>主程序</a:t>
            </a:r>
            <a:endParaRPr lang="zh-CN" altLang="en-US" b="1" dirty="0">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500"/>
                                        <p:tgtEl>
                                          <p:spTgt spid="8"/>
                                        </p:tgtEl>
                                      </p:cBhvr>
                                    </p:animEffect>
                                  </p:childTnLst>
                                </p:cTn>
                              </p:par>
                            </p:childTnLst>
                          </p:cTn>
                        </p:par>
                        <p:par>
                          <p:cTn id="47" fill="hold">
                            <p:stCondLst>
                              <p:cond delay="500"/>
                            </p:stCondLst>
                            <p:childTnLst>
                              <p:par>
                                <p:cTn id="48" presetID="2" presetClass="entr" presetSubtype="4"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additive="base">
                                        <p:cTn id="50" dur="500" fill="hold"/>
                                        <p:tgtEl>
                                          <p:spTgt spid="21"/>
                                        </p:tgtEl>
                                        <p:attrNameLst>
                                          <p:attrName>ppt_x</p:attrName>
                                        </p:attrNameLst>
                                      </p:cBhvr>
                                      <p:tavLst>
                                        <p:tav tm="0">
                                          <p:val>
                                            <p:strVal val="#ppt_x"/>
                                          </p:val>
                                        </p:tav>
                                        <p:tav tm="100000">
                                          <p:val>
                                            <p:strVal val="#ppt_x"/>
                                          </p:val>
                                        </p:tav>
                                      </p:tavLst>
                                    </p:anim>
                                    <p:anim calcmode="lin" valueType="num">
                                      <p:cBhvr additive="base">
                                        <p:cTn id="5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up)">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wipe(up)">
                                      <p:cBhvr>
                                        <p:cTn id="65" dur="500"/>
                                        <p:tgtEl>
                                          <p:spTgt spid="9"/>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left)">
                                      <p:cBhvr>
                                        <p:cTn id="73" dur="500"/>
                                        <p:tgtEl>
                                          <p:spTgt spid="10"/>
                                        </p:tgtEl>
                                      </p:cBhvr>
                                    </p:animEffect>
                                  </p:childTnLst>
                                </p:cTn>
                              </p:par>
                            </p:childTnLst>
                          </p:cTn>
                        </p:par>
                        <p:par>
                          <p:cTn id="74" fill="hold">
                            <p:stCondLst>
                              <p:cond delay="1500"/>
                            </p:stCondLst>
                            <p:childTnLst>
                              <p:par>
                                <p:cTn id="75" presetID="22" presetClass="entr" presetSubtype="4" fill="hold" grpId="0" nodeType="after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down)">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wipe(left)">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animBg="1"/>
      <p:bldP spid="16" grpId="0"/>
      <p:bldP spid="17" grpId="0" animBg="1"/>
      <p:bldP spid="18" grpId="0"/>
      <p:bldP spid="19"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矩形: 圆角 1"/>
          <p:cNvSpPr/>
          <p:nvPr/>
        </p:nvSpPr>
        <p:spPr>
          <a:xfrm>
            <a:off x="4195409" y="2348564"/>
            <a:ext cx="7458245" cy="3566672"/>
          </a:xfrm>
          <a:prstGeom prst="roundRect">
            <a:avLst>
              <a:gd name="adj" fmla="val 348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1987" name="矩形 2"/>
          <p:cNvSpPr>
            <a:spLocks noGrp="1" noChangeArrowheads="1"/>
          </p:cNvSpPr>
          <p:nvPr>
            <p:ph type="title"/>
          </p:nvPr>
        </p:nvSpPr>
        <p:spPr/>
        <p:txBody>
          <a:bodyPr/>
          <a:lstStyle/>
          <a:p>
            <a:r>
              <a:rPr lang="zh-CN" altLang="en-US" dirty="0"/>
              <a:t>中断的分类与作用</a:t>
            </a:r>
            <a:endParaRPr lang="en-US" altLang="zh-CN" dirty="0"/>
          </a:p>
        </p:txBody>
      </p:sp>
      <p:sp>
        <p:nvSpPr>
          <p:cNvPr id="41988" name="矩形 3"/>
          <p:cNvSpPr>
            <a:spLocks noGrp="1" noChangeArrowheads="1"/>
          </p:cNvSpPr>
          <p:nvPr>
            <p:ph type="body" idx="1"/>
          </p:nvPr>
        </p:nvSpPr>
        <p:spPr>
          <a:xfrm>
            <a:off x="487822" y="942764"/>
            <a:ext cx="11031078" cy="5637024"/>
          </a:xfrm>
        </p:spPr>
        <p:txBody>
          <a:bodyPr/>
          <a:lstStyle/>
          <a:p>
            <a:r>
              <a:rPr lang="zh-CN" altLang="en-US" dirty="0"/>
              <a:t>中断技术赋于计算机应变能力，将有序的运行和无序的事件统一起来，大大增强了系统的处理能力</a:t>
            </a:r>
            <a:endParaRPr lang="en-US" altLang="zh-CN" dirty="0"/>
          </a:p>
          <a:p>
            <a:pPr lvl="1" algn="just" eaLnBrk="1" hangingPunct="1"/>
            <a:r>
              <a:rPr lang="zh-CN" altLang="en-US" dirty="0"/>
              <a:t>主机外设并行工作</a:t>
            </a:r>
            <a:endParaRPr lang="en-US" altLang="zh-CN" dirty="0"/>
          </a:p>
          <a:p>
            <a:pPr lvl="1" algn="just" eaLnBrk="1" hangingPunct="1"/>
            <a:r>
              <a:rPr lang="zh-CN" altLang="en-US" dirty="0"/>
              <a:t>程序调试</a:t>
            </a:r>
            <a:endParaRPr lang="en-US" altLang="zh-CN" dirty="0"/>
          </a:p>
          <a:p>
            <a:pPr lvl="1" algn="just" eaLnBrk="1" hangingPunct="1"/>
            <a:r>
              <a:rPr lang="zh-CN" altLang="en-US" dirty="0"/>
              <a:t>故障处理</a:t>
            </a:r>
            <a:endParaRPr lang="en-US" altLang="zh-CN" dirty="0"/>
          </a:p>
          <a:p>
            <a:pPr lvl="1" algn="just" eaLnBrk="1" hangingPunct="1"/>
            <a:r>
              <a:rPr lang="zh-CN" altLang="en-US" dirty="0"/>
              <a:t>实时处理</a:t>
            </a:r>
            <a:endParaRPr lang="en-US" altLang="zh-CN" dirty="0"/>
          </a:p>
          <a:p>
            <a:pPr lvl="1" algn="just" eaLnBrk="1" hangingPunct="1"/>
            <a:r>
              <a:rPr lang="zh-CN" altLang="en-US" dirty="0"/>
              <a:t>人机交互</a:t>
            </a:r>
            <a:endParaRPr lang="zh-CN" altLang="en-US" dirty="0"/>
          </a:p>
        </p:txBody>
      </p:sp>
      <p:sp>
        <p:nvSpPr>
          <p:cNvPr id="4" name="自选图形 6"/>
          <p:cNvSpPr>
            <a:spLocks noChangeAspect="1" noChangeArrowheads="1" noTextEdit="1"/>
          </p:cNvSpPr>
          <p:nvPr/>
        </p:nvSpPr>
        <p:spPr bwMode="auto">
          <a:xfrm>
            <a:off x="4295309" y="2737839"/>
            <a:ext cx="6018212"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5" name="矩形 8"/>
          <p:cNvSpPr>
            <a:spLocks noChangeArrowheads="1"/>
          </p:cNvSpPr>
          <p:nvPr/>
        </p:nvSpPr>
        <p:spPr bwMode="auto">
          <a:xfrm>
            <a:off x="4293080" y="2799751"/>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endParaRPr lang="en-US" altLang="zh-CN" sz="2000">
              <a:solidFill>
                <a:srgbClr val="0099FF"/>
              </a:solidFill>
              <a:latin typeface="华文新魏" panose="02010800040101010101" pitchFamily="2" charset="-122"/>
            </a:endParaRPr>
          </a:p>
        </p:txBody>
      </p:sp>
      <p:sp>
        <p:nvSpPr>
          <p:cNvPr id="6" name="矩形 9"/>
          <p:cNvSpPr>
            <a:spLocks noChangeArrowheads="1"/>
          </p:cNvSpPr>
          <p:nvPr/>
        </p:nvSpPr>
        <p:spPr bwMode="auto">
          <a:xfrm>
            <a:off x="4214802" y="3906240"/>
            <a:ext cx="739775"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7" name="矩形 10"/>
          <p:cNvSpPr>
            <a:spLocks noChangeArrowheads="1"/>
          </p:cNvSpPr>
          <p:nvPr/>
        </p:nvSpPr>
        <p:spPr bwMode="auto">
          <a:xfrm>
            <a:off x="4405995" y="3949101"/>
            <a:ext cx="5129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a:solidFill>
                  <a:srgbClr val="0099FF"/>
                </a:solidFill>
                <a:latin typeface="华文新魏" panose="02010800040101010101" pitchFamily="2" charset="-122"/>
              </a:rPr>
              <a:t>中断</a:t>
            </a:r>
            <a:endParaRPr lang="zh-CN" altLang="en-US" sz="2000">
              <a:solidFill>
                <a:srgbClr val="0099FF"/>
              </a:solidFill>
              <a:latin typeface="华文新魏" panose="02010800040101010101" pitchFamily="2" charset="-122"/>
            </a:endParaRPr>
          </a:p>
        </p:txBody>
      </p:sp>
      <p:sp>
        <p:nvSpPr>
          <p:cNvPr id="8" name="矩形 11"/>
          <p:cNvSpPr>
            <a:spLocks noChangeArrowheads="1"/>
          </p:cNvSpPr>
          <p:nvPr/>
        </p:nvSpPr>
        <p:spPr bwMode="auto">
          <a:xfrm>
            <a:off x="4970943" y="3837976"/>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endParaRPr lang="en-US" altLang="zh-CN" sz="2000">
              <a:solidFill>
                <a:srgbClr val="0099FF"/>
              </a:solidFill>
              <a:latin typeface="华文新魏" panose="02010800040101010101" pitchFamily="2" charset="-122"/>
            </a:endParaRPr>
          </a:p>
        </p:txBody>
      </p:sp>
      <p:sp>
        <p:nvSpPr>
          <p:cNvPr id="9" name="任意多边形 12"/>
          <p:cNvSpPr/>
          <p:nvPr/>
        </p:nvSpPr>
        <p:spPr bwMode="auto">
          <a:xfrm>
            <a:off x="5130790" y="3333152"/>
            <a:ext cx="206375" cy="1673225"/>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10" name="矩形 13"/>
          <p:cNvSpPr>
            <a:spLocks noChangeArrowheads="1"/>
          </p:cNvSpPr>
          <p:nvPr/>
        </p:nvSpPr>
        <p:spPr bwMode="auto">
          <a:xfrm>
            <a:off x="5336710" y="2975965"/>
            <a:ext cx="11080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11" name="矩形 14"/>
          <p:cNvSpPr>
            <a:spLocks noChangeArrowheads="1"/>
          </p:cNvSpPr>
          <p:nvPr/>
        </p:nvSpPr>
        <p:spPr bwMode="auto">
          <a:xfrm>
            <a:off x="5461953" y="3096019"/>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内部异常</a:t>
            </a:r>
            <a:endParaRPr lang="zh-CN" altLang="en-US" sz="2000" dirty="0">
              <a:solidFill>
                <a:srgbClr val="0099FF"/>
              </a:solidFill>
              <a:latin typeface="华文新魏" panose="02010800040101010101" pitchFamily="2" charset="-122"/>
            </a:endParaRPr>
          </a:p>
        </p:txBody>
      </p:sp>
      <p:sp>
        <p:nvSpPr>
          <p:cNvPr id="12" name="矩形 15"/>
          <p:cNvSpPr>
            <a:spLocks noChangeArrowheads="1"/>
          </p:cNvSpPr>
          <p:nvPr/>
        </p:nvSpPr>
        <p:spPr bwMode="auto">
          <a:xfrm>
            <a:off x="7649337" y="3047801"/>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dirty="0">
                <a:solidFill>
                  <a:srgbClr val="0099FF"/>
                </a:solidFill>
                <a:latin typeface="华文新魏" panose="02010800040101010101" pitchFamily="2" charset="-122"/>
              </a:rPr>
              <a:t> </a:t>
            </a:r>
            <a:endParaRPr lang="en-US" altLang="zh-CN" sz="2000" dirty="0">
              <a:solidFill>
                <a:srgbClr val="0099FF"/>
              </a:solidFill>
              <a:latin typeface="华文新魏" panose="02010800040101010101" pitchFamily="2" charset="-122"/>
            </a:endParaRPr>
          </a:p>
        </p:txBody>
      </p:sp>
      <p:sp>
        <p:nvSpPr>
          <p:cNvPr id="13" name="矩形 16"/>
          <p:cNvSpPr>
            <a:spLocks noChangeArrowheads="1"/>
          </p:cNvSpPr>
          <p:nvPr/>
        </p:nvSpPr>
        <p:spPr bwMode="auto">
          <a:xfrm>
            <a:off x="5336709" y="4766664"/>
            <a:ext cx="25574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14" name="矩形 17"/>
          <p:cNvSpPr>
            <a:spLocks noChangeArrowheads="1"/>
          </p:cNvSpPr>
          <p:nvPr/>
        </p:nvSpPr>
        <p:spPr bwMode="auto">
          <a:xfrm>
            <a:off x="5346035" y="4955576"/>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外部中断</a:t>
            </a:r>
            <a:endParaRPr lang="zh-CN" altLang="en-US" sz="2000" dirty="0">
              <a:solidFill>
                <a:srgbClr val="0099FF"/>
              </a:solidFill>
              <a:latin typeface="华文新魏" panose="02010800040101010101" pitchFamily="2" charset="-122"/>
            </a:endParaRPr>
          </a:p>
        </p:txBody>
      </p:sp>
      <p:sp>
        <p:nvSpPr>
          <p:cNvPr id="15" name="矩形 18"/>
          <p:cNvSpPr>
            <a:spLocks noChangeArrowheads="1"/>
          </p:cNvSpPr>
          <p:nvPr/>
        </p:nvSpPr>
        <p:spPr bwMode="auto">
          <a:xfrm>
            <a:off x="6264358" y="4944464"/>
            <a:ext cx="2148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dirty="0">
                <a:solidFill>
                  <a:srgbClr val="0099FF"/>
                </a:solidFill>
                <a:latin typeface="华文新魏" panose="02010800040101010101" pitchFamily="2" charset="-122"/>
              </a:rPr>
              <a:t>  (</a:t>
            </a:r>
            <a:endParaRPr lang="en-US" altLang="zh-CN" sz="2000" dirty="0">
              <a:solidFill>
                <a:srgbClr val="0099FF"/>
              </a:solidFill>
              <a:latin typeface="华文新魏" panose="02010800040101010101" pitchFamily="2" charset="-122"/>
            </a:endParaRPr>
          </a:p>
        </p:txBody>
      </p:sp>
      <p:sp>
        <p:nvSpPr>
          <p:cNvPr id="16" name="矩形 19"/>
          <p:cNvSpPr>
            <a:spLocks noChangeArrowheads="1"/>
          </p:cNvSpPr>
          <p:nvPr/>
        </p:nvSpPr>
        <p:spPr bwMode="auto">
          <a:xfrm>
            <a:off x="6560473" y="4955576"/>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强迫中断</a:t>
            </a:r>
            <a:endParaRPr lang="zh-CN" altLang="en-US" sz="2000" dirty="0">
              <a:solidFill>
                <a:srgbClr val="0099FF"/>
              </a:solidFill>
              <a:latin typeface="华文新魏" panose="02010800040101010101" pitchFamily="2" charset="-122"/>
            </a:endParaRPr>
          </a:p>
        </p:txBody>
      </p:sp>
      <p:sp>
        <p:nvSpPr>
          <p:cNvPr id="17" name="矩形 20"/>
          <p:cNvSpPr>
            <a:spLocks noChangeArrowheads="1"/>
          </p:cNvSpPr>
          <p:nvPr/>
        </p:nvSpPr>
        <p:spPr bwMode="auto">
          <a:xfrm>
            <a:off x="7701650" y="4944464"/>
            <a:ext cx="8976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a:t>
            </a:r>
            <a:endParaRPr lang="en-US" altLang="zh-CN" sz="2000">
              <a:solidFill>
                <a:srgbClr val="0099FF"/>
              </a:solidFill>
              <a:latin typeface="华文新魏" panose="02010800040101010101" pitchFamily="2" charset="-122"/>
            </a:endParaRPr>
          </a:p>
        </p:txBody>
      </p:sp>
      <p:sp>
        <p:nvSpPr>
          <p:cNvPr id="18" name="矩形 21"/>
          <p:cNvSpPr>
            <a:spLocks noChangeArrowheads="1"/>
          </p:cNvSpPr>
          <p:nvPr/>
        </p:nvSpPr>
        <p:spPr bwMode="auto">
          <a:xfrm>
            <a:off x="7804175" y="4944464"/>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endParaRPr lang="en-US" altLang="zh-CN" sz="2000">
              <a:solidFill>
                <a:srgbClr val="0099FF"/>
              </a:solidFill>
              <a:latin typeface="华文新魏" panose="02010800040101010101" pitchFamily="2" charset="-122"/>
            </a:endParaRPr>
          </a:p>
        </p:txBody>
      </p:sp>
      <p:sp>
        <p:nvSpPr>
          <p:cNvPr id="19" name="任意多边形 22"/>
          <p:cNvSpPr/>
          <p:nvPr/>
        </p:nvSpPr>
        <p:spPr bwMode="auto">
          <a:xfrm>
            <a:off x="6690844" y="2851331"/>
            <a:ext cx="201613" cy="701675"/>
          </a:xfrm>
          <a:custGeom>
            <a:avLst/>
            <a:gdLst>
              <a:gd name="T0" fmla="*/ 2147483647 w 127"/>
              <a:gd name="T1" fmla="*/ 0 h 442"/>
              <a:gd name="T2" fmla="*/ 2147483647 w 127"/>
              <a:gd name="T3" fmla="*/ 2147483647 h 442"/>
              <a:gd name="T4" fmla="*/ 2147483647 w 127"/>
              <a:gd name="T5" fmla="*/ 2147483647 h 442"/>
              <a:gd name="T6" fmla="*/ 2147483647 w 127"/>
              <a:gd name="T7" fmla="*/ 2147483647 h 442"/>
              <a:gd name="T8" fmla="*/ 2147483647 w 127"/>
              <a:gd name="T9" fmla="*/ 2147483647 h 442"/>
              <a:gd name="T10" fmla="*/ 2147483647 w 127"/>
              <a:gd name="T11" fmla="*/ 2147483647 h 442"/>
              <a:gd name="T12" fmla="*/ 2147483647 w 127"/>
              <a:gd name="T13" fmla="*/ 2147483647 h 442"/>
              <a:gd name="T14" fmla="*/ 2147483647 w 127"/>
              <a:gd name="T15" fmla="*/ 2147483647 h 442"/>
              <a:gd name="T16" fmla="*/ 2147483647 w 127"/>
              <a:gd name="T17" fmla="*/ 2147483647 h 442"/>
              <a:gd name="T18" fmla="*/ 2147483647 w 127"/>
              <a:gd name="T19" fmla="*/ 2147483647 h 442"/>
              <a:gd name="T20" fmla="*/ 2147483647 w 127"/>
              <a:gd name="T21" fmla="*/ 2147483647 h 442"/>
              <a:gd name="T22" fmla="*/ 0 w 127"/>
              <a:gd name="T23" fmla="*/ 2147483647 h 442"/>
              <a:gd name="T24" fmla="*/ 2147483647 w 127"/>
              <a:gd name="T25" fmla="*/ 2147483647 h 442"/>
              <a:gd name="T26" fmla="*/ 2147483647 w 127"/>
              <a:gd name="T27" fmla="*/ 2147483647 h 442"/>
              <a:gd name="T28" fmla="*/ 2147483647 w 127"/>
              <a:gd name="T29" fmla="*/ 2147483647 h 442"/>
              <a:gd name="T30" fmla="*/ 2147483647 w 127"/>
              <a:gd name="T31" fmla="*/ 2147483647 h 442"/>
              <a:gd name="T32" fmla="*/ 2147483647 w 127"/>
              <a:gd name="T33" fmla="*/ 2147483647 h 442"/>
              <a:gd name="T34" fmla="*/ 2147483647 w 127"/>
              <a:gd name="T35" fmla="*/ 2147483647 h 442"/>
              <a:gd name="T36" fmla="*/ 2147483647 w 127"/>
              <a:gd name="T37" fmla="*/ 2147483647 h 442"/>
              <a:gd name="T38" fmla="*/ 2147483647 w 127"/>
              <a:gd name="T39" fmla="*/ 2147483647 h 442"/>
              <a:gd name="T40" fmla="*/ 2147483647 w 127"/>
              <a:gd name="T41" fmla="*/ 2147483647 h 442"/>
              <a:gd name="T42" fmla="*/ 2147483647 w 127"/>
              <a:gd name="T43" fmla="*/ 2147483647 h 442"/>
              <a:gd name="T44" fmla="*/ 2147483647 w 127"/>
              <a:gd name="T45" fmla="*/ 2147483647 h 4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7" h="442">
                <a:moveTo>
                  <a:pt x="127" y="0"/>
                </a:moveTo>
                <a:lnTo>
                  <a:pt x="102" y="2"/>
                </a:lnTo>
                <a:lnTo>
                  <a:pt x="81" y="11"/>
                </a:lnTo>
                <a:lnTo>
                  <a:pt x="68" y="22"/>
                </a:lnTo>
                <a:lnTo>
                  <a:pt x="66" y="29"/>
                </a:lnTo>
                <a:lnTo>
                  <a:pt x="63" y="36"/>
                </a:lnTo>
                <a:lnTo>
                  <a:pt x="63" y="184"/>
                </a:lnTo>
                <a:lnTo>
                  <a:pt x="61" y="190"/>
                </a:lnTo>
                <a:lnTo>
                  <a:pt x="59" y="197"/>
                </a:lnTo>
                <a:lnTo>
                  <a:pt x="45" y="209"/>
                </a:lnTo>
                <a:lnTo>
                  <a:pt x="25" y="218"/>
                </a:lnTo>
                <a:lnTo>
                  <a:pt x="0" y="220"/>
                </a:lnTo>
                <a:lnTo>
                  <a:pt x="25" y="222"/>
                </a:lnTo>
                <a:lnTo>
                  <a:pt x="45" y="231"/>
                </a:lnTo>
                <a:lnTo>
                  <a:pt x="59" y="245"/>
                </a:lnTo>
                <a:lnTo>
                  <a:pt x="61" y="252"/>
                </a:lnTo>
                <a:lnTo>
                  <a:pt x="63" y="259"/>
                </a:lnTo>
                <a:lnTo>
                  <a:pt x="63" y="406"/>
                </a:lnTo>
                <a:lnTo>
                  <a:pt x="66" y="413"/>
                </a:lnTo>
                <a:lnTo>
                  <a:pt x="68" y="420"/>
                </a:lnTo>
                <a:lnTo>
                  <a:pt x="81" y="431"/>
                </a:lnTo>
                <a:lnTo>
                  <a:pt x="102" y="440"/>
                </a:lnTo>
                <a:lnTo>
                  <a:pt x="127" y="442"/>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20" name="矩形 23"/>
          <p:cNvSpPr>
            <a:spLocks noChangeArrowheads="1"/>
          </p:cNvSpPr>
          <p:nvPr/>
        </p:nvSpPr>
        <p:spPr bwMode="auto">
          <a:xfrm>
            <a:off x="7933009" y="2606476"/>
            <a:ext cx="34210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21" name="矩形 24"/>
          <p:cNvSpPr>
            <a:spLocks noChangeArrowheads="1"/>
          </p:cNvSpPr>
          <p:nvPr/>
        </p:nvSpPr>
        <p:spPr bwMode="auto">
          <a:xfrm>
            <a:off x="7040436" y="2554816"/>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自愿中断</a:t>
            </a:r>
            <a:endParaRPr lang="zh-CN" altLang="en-US" sz="2000" dirty="0">
              <a:solidFill>
                <a:srgbClr val="0099FF"/>
              </a:solidFill>
              <a:latin typeface="华文新魏" panose="02010800040101010101" pitchFamily="2" charset="-122"/>
            </a:endParaRPr>
          </a:p>
        </p:txBody>
      </p:sp>
      <p:sp>
        <p:nvSpPr>
          <p:cNvPr id="22" name="矩形 25"/>
          <p:cNvSpPr>
            <a:spLocks noChangeArrowheads="1"/>
          </p:cNvSpPr>
          <p:nvPr/>
        </p:nvSpPr>
        <p:spPr bwMode="auto">
          <a:xfrm>
            <a:off x="8287513" y="2525916"/>
            <a:ext cx="5129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dirty="0">
                <a:solidFill>
                  <a:srgbClr val="0099FF"/>
                </a:solidFill>
                <a:latin typeface="Arial" panose="020B0604020202020204" pitchFamily="34" charset="0"/>
              </a:rPr>
              <a:t>——</a:t>
            </a:r>
            <a:endParaRPr lang="en-US" altLang="zh-CN" sz="2000" dirty="0">
              <a:solidFill>
                <a:srgbClr val="0099FF"/>
              </a:solidFill>
              <a:latin typeface="华文新魏" panose="02010800040101010101" pitchFamily="2" charset="-122"/>
            </a:endParaRPr>
          </a:p>
        </p:txBody>
      </p:sp>
      <p:sp>
        <p:nvSpPr>
          <p:cNvPr id="23" name="矩形 26"/>
          <p:cNvSpPr>
            <a:spLocks noChangeArrowheads="1"/>
          </p:cNvSpPr>
          <p:nvPr/>
        </p:nvSpPr>
        <p:spPr bwMode="auto">
          <a:xfrm>
            <a:off x="9106911" y="254686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自陷指令</a:t>
            </a:r>
            <a:endParaRPr lang="zh-CN" altLang="en-US" sz="2000" dirty="0">
              <a:solidFill>
                <a:srgbClr val="0099FF"/>
              </a:solidFill>
              <a:latin typeface="华文新魏" panose="02010800040101010101" pitchFamily="2" charset="-122"/>
            </a:endParaRPr>
          </a:p>
        </p:txBody>
      </p:sp>
      <p:sp>
        <p:nvSpPr>
          <p:cNvPr id="24" name="矩形 27"/>
          <p:cNvSpPr>
            <a:spLocks noChangeArrowheads="1"/>
          </p:cNvSpPr>
          <p:nvPr/>
        </p:nvSpPr>
        <p:spPr bwMode="auto">
          <a:xfrm>
            <a:off x="11176762" y="2527101"/>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endParaRPr lang="en-US" altLang="zh-CN" sz="2000">
              <a:solidFill>
                <a:srgbClr val="0099FF"/>
              </a:solidFill>
              <a:latin typeface="华文新魏" panose="02010800040101010101" pitchFamily="2" charset="-122"/>
            </a:endParaRPr>
          </a:p>
        </p:txBody>
      </p:sp>
      <p:sp>
        <p:nvSpPr>
          <p:cNvPr id="25" name="矩形 28"/>
          <p:cNvSpPr>
            <a:spLocks noChangeArrowheads="1"/>
          </p:cNvSpPr>
          <p:nvPr/>
        </p:nvSpPr>
        <p:spPr bwMode="auto">
          <a:xfrm>
            <a:off x="7933008" y="3433565"/>
            <a:ext cx="14605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26" name="矩形 29"/>
          <p:cNvSpPr>
            <a:spLocks noChangeArrowheads="1"/>
          </p:cNvSpPr>
          <p:nvPr/>
        </p:nvSpPr>
        <p:spPr bwMode="auto">
          <a:xfrm>
            <a:off x="7058424" y="3472951"/>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强迫中断</a:t>
            </a:r>
            <a:endParaRPr lang="zh-CN" altLang="en-US" sz="2000" dirty="0">
              <a:solidFill>
                <a:srgbClr val="0099FF"/>
              </a:solidFill>
              <a:latin typeface="华文新魏" panose="02010800040101010101" pitchFamily="2" charset="-122"/>
            </a:endParaRPr>
          </a:p>
        </p:txBody>
      </p:sp>
      <p:sp>
        <p:nvSpPr>
          <p:cNvPr id="27" name="矩形 30"/>
          <p:cNvSpPr>
            <a:spLocks noChangeArrowheads="1"/>
          </p:cNvSpPr>
          <p:nvPr/>
        </p:nvSpPr>
        <p:spPr bwMode="auto">
          <a:xfrm>
            <a:off x="8219502" y="3449438"/>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endParaRPr lang="en-US" altLang="zh-CN" sz="2000">
              <a:solidFill>
                <a:srgbClr val="0099FF"/>
              </a:solidFill>
              <a:latin typeface="华文新魏" panose="02010800040101010101" pitchFamily="2" charset="-122"/>
            </a:endParaRPr>
          </a:p>
        </p:txBody>
      </p:sp>
      <p:sp>
        <p:nvSpPr>
          <p:cNvPr id="28" name="任意多边形 31"/>
          <p:cNvSpPr/>
          <p:nvPr/>
        </p:nvSpPr>
        <p:spPr bwMode="auto">
          <a:xfrm>
            <a:off x="8272192" y="3268463"/>
            <a:ext cx="201612" cy="703263"/>
          </a:xfrm>
          <a:custGeom>
            <a:avLst/>
            <a:gdLst>
              <a:gd name="T0" fmla="*/ 2147483647 w 127"/>
              <a:gd name="T1" fmla="*/ 0 h 443"/>
              <a:gd name="T2" fmla="*/ 2147483647 w 127"/>
              <a:gd name="T3" fmla="*/ 2147483647 h 443"/>
              <a:gd name="T4" fmla="*/ 2147483647 w 127"/>
              <a:gd name="T5" fmla="*/ 2147483647 h 443"/>
              <a:gd name="T6" fmla="*/ 2147483647 w 127"/>
              <a:gd name="T7" fmla="*/ 2147483647 h 443"/>
              <a:gd name="T8" fmla="*/ 2147483647 w 127"/>
              <a:gd name="T9" fmla="*/ 2147483647 h 443"/>
              <a:gd name="T10" fmla="*/ 2147483647 w 127"/>
              <a:gd name="T11" fmla="*/ 2147483647 h 443"/>
              <a:gd name="T12" fmla="*/ 2147483647 w 127"/>
              <a:gd name="T13" fmla="*/ 2147483647 h 443"/>
              <a:gd name="T14" fmla="*/ 2147483647 w 127"/>
              <a:gd name="T15" fmla="*/ 2147483647 h 443"/>
              <a:gd name="T16" fmla="*/ 2147483647 w 127"/>
              <a:gd name="T17" fmla="*/ 2147483647 h 443"/>
              <a:gd name="T18" fmla="*/ 2147483647 w 127"/>
              <a:gd name="T19" fmla="*/ 2147483647 h 443"/>
              <a:gd name="T20" fmla="*/ 2147483647 w 127"/>
              <a:gd name="T21" fmla="*/ 2147483647 h 443"/>
              <a:gd name="T22" fmla="*/ 0 w 127"/>
              <a:gd name="T23" fmla="*/ 2147483647 h 443"/>
              <a:gd name="T24" fmla="*/ 2147483647 w 127"/>
              <a:gd name="T25" fmla="*/ 2147483647 h 443"/>
              <a:gd name="T26" fmla="*/ 2147483647 w 127"/>
              <a:gd name="T27" fmla="*/ 2147483647 h 443"/>
              <a:gd name="T28" fmla="*/ 2147483647 w 127"/>
              <a:gd name="T29" fmla="*/ 2147483647 h 443"/>
              <a:gd name="T30" fmla="*/ 2147483647 w 127"/>
              <a:gd name="T31" fmla="*/ 2147483647 h 443"/>
              <a:gd name="T32" fmla="*/ 2147483647 w 127"/>
              <a:gd name="T33" fmla="*/ 2147483647 h 443"/>
              <a:gd name="T34" fmla="*/ 2147483647 w 127"/>
              <a:gd name="T35" fmla="*/ 2147483647 h 443"/>
              <a:gd name="T36" fmla="*/ 2147483647 w 127"/>
              <a:gd name="T37" fmla="*/ 2147483647 h 443"/>
              <a:gd name="T38" fmla="*/ 2147483647 w 127"/>
              <a:gd name="T39" fmla="*/ 2147483647 h 443"/>
              <a:gd name="T40" fmla="*/ 2147483647 w 127"/>
              <a:gd name="T41" fmla="*/ 2147483647 h 443"/>
              <a:gd name="T42" fmla="*/ 2147483647 w 127"/>
              <a:gd name="T43" fmla="*/ 2147483647 h 443"/>
              <a:gd name="T44" fmla="*/ 2147483647 w 127"/>
              <a:gd name="T45" fmla="*/ 2147483647 h 4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7" h="443">
                <a:moveTo>
                  <a:pt x="127" y="0"/>
                </a:moveTo>
                <a:lnTo>
                  <a:pt x="102" y="2"/>
                </a:lnTo>
                <a:lnTo>
                  <a:pt x="82" y="11"/>
                </a:lnTo>
                <a:lnTo>
                  <a:pt x="68" y="22"/>
                </a:lnTo>
                <a:lnTo>
                  <a:pt x="66" y="29"/>
                </a:lnTo>
                <a:lnTo>
                  <a:pt x="64" y="36"/>
                </a:lnTo>
                <a:lnTo>
                  <a:pt x="64" y="184"/>
                </a:lnTo>
                <a:lnTo>
                  <a:pt x="61" y="190"/>
                </a:lnTo>
                <a:lnTo>
                  <a:pt x="59" y="197"/>
                </a:lnTo>
                <a:lnTo>
                  <a:pt x="45" y="209"/>
                </a:lnTo>
                <a:lnTo>
                  <a:pt x="25" y="218"/>
                </a:lnTo>
                <a:lnTo>
                  <a:pt x="0" y="220"/>
                </a:lnTo>
                <a:lnTo>
                  <a:pt x="25" y="222"/>
                </a:lnTo>
                <a:lnTo>
                  <a:pt x="45" y="231"/>
                </a:lnTo>
                <a:lnTo>
                  <a:pt x="59" y="243"/>
                </a:lnTo>
                <a:lnTo>
                  <a:pt x="61" y="249"/>
                </a:lnTo>
                <a:lnTo>
                  <a:pt x="64" y="256"/>
                </a:lnTo>
                <a:lnTo>
                  <a:pt x="64" y="404"/>
                </a:lnTo>
                <a:lnTo>
                  <a:pt x="66" y="411"/>
                </a:lnTo>
                <a:lnTo>
                  <a:pt x="68" y="418"/>
                </a:lnTo>
                <a:lnTo>
                  <a:pt x="82" y="431"/>
                </a:lnTo>
                <a:lnTo>
                  <a:pt x="102" y="440"/>
                </a:lnTo>
                <a:lnTo>
                  <a:pt x="127" y="443"/>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29" name="矩形 32"/>
          <p:cNvSpPr>
            <a:spLocks noChangeArrowheads="1"/>
          </p:cNvSpPr>
          <p:nvPr/>
        </p:nvSpPr>
        <p:spPr bwMode="auto">
          <a:xfrm>
            <a:off x="8444436" y="3117650"/>
            <a:ext cx="1439862"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30" name="矩形 33"/>
          <p:cNvSpPr>
            <a:spLocks noChangeArrowheads="1"/>
          </p:cNvSpPr>
          <p:nvPr/>
        </p:nvSpPr>
        <p:spPr bwMode="auto">
          <a:xfrm>
            <a:off x="8644262" y="3162100"/>
            <a:ext cx="1025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硬件故障</a:t>
            </a:r>
            <a:endParaRPr lang="zh-CN" altLang="en-US" sz="2000" dirty="0">
              <a:solidFill>
                <a:srgbClr val="0099FF"/>
              </a:solidFill>
              <a:latin typeface="华文新魏" panose="02010800040101010101" pitchFamily="2" charset="-122"/>
            </a:endParaRPr>
          </a:p>
        </p:txBody>
      </p:sp>
      <p:sp>
        <p:nvSpPr>
          <p:cNvPr id="31" name="矩形 34"/>
          <p:cNvSpPr>
            <a:spLocks noChangeArrowheads="1"/>
          </p:cNvSpPr>
          <p:nvPr/>
        </p:nvSpPr>
        <p:spPr bwMode="auto">
          <a:xfrm>
            <a:off x="9784777" y="3150988"/>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endParaRPr lang="en-US" altLang="zh-CN" sz="2000">
              <a:solidFill>
                <a:srgbClr val="0099FF"/>
              </a:solidFill>
              <a:latin typeface="华文新魏" panose="02010800040101010101" pitchFamily="2" charset="-122"/>
            </a:endParaRPr>
          </a:p>
        </p:txBody>
      </p:sp>
      <p:sp>
        <p:nvSpPr>
          <p:cNvPr id="32" name="矩形 35"/>
          <p:cNvSpPr>
            <a:spLocks noChangeArrowheads="1"/>
          </p:cNvSpPr>
          <p:nvPr/>
        </p:nvSpPr>
        <p:spPr bwMode="auto">
          <a:xfrm>
            <a:off x="8444436" y="3803451"/>
            <a:ext cx="138906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33" name="矩形 36"/>
          <p:cNvSpPr>
            <a:spLocks noChangeArrowheads="1"/>
          </p:cNvSpPr>
          <p:nvPr/>
        </p:nvSpPr>
        <p:spPr bwMode="auto">
          <a:xfrm>
            <a:off x="8644262" y="3846313"/>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指令异常</a:t>
            </a:r>
            <a:endParaRPr lang="zh-CN" altLang="en-US" sz="2000" dirty="0">
              <a:solidFill>
                <a:srgbClr val="0099FF"/>
              </a:solidFill>
              <a:latin typeface="华文新魏" panose="02010800040101010101" pitchFamily="2" charset="-122"/>
            </a:endParaRPr>
          </a:p>
        </p:txBody>
      </p:sp>
      <p:sp>
        <p:nvSpPr>
          <p:cNvPr id="34" name="矩形 37"/>
          <p:cNvSpPr>
            <a:spLocks noChangeArrowheads="1"/>
          </p:cNvSpPr>
          <p:nvPr/>
        </p:nvSpPr>
        <p:spPr bwMode="auto">
          <a:xfrm>
            <a:off x="9784777" y="3835200"/>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endParaRPr lang="en-US" altLang="zh-CN" sz="2000">
              <a:solidFill>
                <a:srgbClr val="0099FF"/>
              </a:solidFill>
              <a:latin typeface="华文新魏" panose="02010800040101010101" pitchFamily="2" charset="-122"/>
            </a:endParaRPr>
          </a:p>
        </p:txBody>
      </p:sp>
      <p:sp>
        <p:nvSpPr>
          <p:cNvPr id="35" name="任意多边形 38"/>
          <p:cNvSpPr/>
          <p:nvPr/>
        </p:nvSpPr>
        <p:spPr bwMode="auto">
          <a:xfrm>
            <a:off x="7906871" y="4763489"/>
            <a:ext cx="204788" cy="703262"/>
          </a:xfrm>
          <a:custGeom>
            <a:avLst/>
            <a:gdLst>
              <a:gd name="T0" fmla="*/ 2147483647 w 129"/>
              <a:gd name="T1" fmla="*/ 0 h 443"/>
              <a:gd name="T2" fmla="*/ 2147483647 w 129"/>
              <a:gd name="T3" fmla="*/ 2147483647 h 443"/>
              <a:gd name="T4" fmla="*/ 2147483647 w 129"/>
              <a:gd name="T5" fmla="*/ 2147483647 h 443"/>
              <a:gd name="T6" fmla="*/ 2147483647 w 129"/>
              <a:gd name="T7" fmla="*/ 2147483647 h 443"/>
              <a:gd name="T8" fmla="*/ 2147483647 w 129"/>
              <a:gd name="T9" fmla="*/ 2147483647 h 443"/>
              <a:gd name="T10" fmla="*/ 2147483647 w 129"/>
              <a:gd name="T11" fmla="*/ 2147483647 h 443"/>
              <a:gd name="T12" fmla="*/ 2147483647 w 129"/>
              <a:gd name="T13" fmla="*/ 2147483647 h 443"/>
              <a:gd name="T14" fmla="*/ 2147483647 w 129"/>
              <a:gd name="T15" fmla="*/ 2147483647 h 443"/>
              <a:gd name="T16" fmla="*/ 2147483647 w 129"/>
              <a:gd name="T17" fmla="*/ 2147483647 h 443"/>
              <a:gd name="T18" fmla="*/ 2147483647 w 129"/>
              <a:gd name="T19" fmla="*/ 2147483647 h 443"/>
              <a:gd name="T20" fmla="*/ 2147483647 w 129"/>
              <a:gd name="T21" fmla="*/ 2147483647 h 443"/>
              <a:gd name="T22" fmla="*/ 0 w 129"/>
              <a:gd name="T23" fmla="*/ 2147483647 h 443"/>
              <a:gd name="T24" fmla="*/ 2147483647 w 129"/>
              <a:gd name="T25" fmla="*/ 2147483647 h 443"/>
              <a:gd name="T26" fmla="*/ 2147483647 w 129"/>
              <a:gd name="T27" fmla="*/ 2147483647 h 443"/>
              <a:gd name="T28" fmla="*/ 2147483647 w 129"/>
              <a:gd name="T29" fmla="*/ 2147483647 h 443"/>
              <a:gd name="T30" fmla="*/ 2147483647 w 129"/>
              <a:gd name="T31" fmla="*/ 2147483647 h 443"/>
              <a:gd name="T32" fmla="*/ 2147483647 w 129"/>
              <a:gd name="T33" fmla="*/ 2147483647 h 443"/>
              <a:gd name="T34" fmla="*/ 2147483647 w 129"/>
              <a:gd name="T35" fmla="*/ 2147483647 h 443"/>
              <a:gd name="T36" fmla="*/ 2147483647 w 129"/>
              <a:gd name="T37" fmla="*/ 2147483647 h 443"/>
              <a:gd name="T38" fmla="*/ 2147483647 w 129"/>
              <a:gd name="T39" fmla="*/ 2147483647 h 443"/>
              <a:gd name="T40" fmla="*/ 2147483647 w 129"/>
              <a:gd name="T41" fmla="*/ 2147483647 h 443"/>
              <a:gd name="T42" fmla="*/ 2147483647 w 129"/>
              <a:gd name="T43" fmla="*/ 2147483647 h 443"/>
              <a:gd name="T44" fmla="*/ 2147483647 w 129"/>
              <a:gd name="T45" fmla="*/ 2147483647 h 44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9" h="443">
                <a:moveTo>
                  <a:pt x="129" y="0"/>
                </a:moveTo>
                <a:lnTo>
                  <a:pt x="104" y="3"/>
                </a:lnTo>
                <a:lnTo>
                  <a:pt x="84" y="12"/>
                </a:lnTo>
                <a:lnTo>
                  <a:pt x="68" y="25"/>
                </a:lnTo>
                <a:lnTo>
                  <a:pt x="66" y="32"/>
                </a:lnTo>
                <a:lnTo>
                  <a:pt x="64" y="39"/>
                </a:lnTo>
                <a:lnTo>
                  <a:pt x="64" y="187"/>
                </a:lnTo>
                <a:lnTo>
                  <a:pt x="61" y="193"/>
                </a:lnTo>
                <a:lnTo>
                  <a:pt x="59" y="200"/>
                </a:lnTo>
                <a:lnTo>
                  <a:pt x="45" y="212"/>
                </a:lnTo>
                <a:lnTo>
                  <a:pt x="25" y="221"/>
                </a:lnTo>
                <a:lnTo>
                  <a:pt x="0" y="223"/>
                </a:lnTo>
                <a:lnTo>
                  <a:pt x="25" y="225"/>
                </a:lnTo>
                <a:lnTo>
                  <a:pt x="45" y="234"/>
                </a:lnTo>
                <a:lnTo>
                  <a:pt x="59" y="246"/>
                </a:lnTo>
                <a:lnTo>
                  <a:pt x="61" y="252"/>
                </a:lnTo>
                <a:lnTo>
                  <a:pt x="64" y="259"/>
                </a:lnTo>
                <a:lnTo>
                  <a:pt x="64" y="407"/>
                </a:lnTo>
                <a:lnTo>
                  <a:pt x="66" y="414"/>
                </a:lnTo>
                <a:lnTo>
                  <a:pt x="68" y="420"/>
                </a:lnTo>
                <a:lnTo>
                  <a:pt x="84" y="432"/>
                </a:lnTo>
                <a:lnTo>
                  <a:pt x="104" y="441"/>
                </a:lnTo>
                <a:lnTo>
                  <a:pt x="129" y="443"/>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36" name="矩形 39"/>
          <p:cNvSpPr>
            <a:spLocks noChangeArrowheads="1"/>
          </p:cNvSpPr>
          <p:nvPr/>
        </p:nvSpPr>
        <p:spPr bwMode="auto">
          <a:xfrm>
            <a:off x="8040222" y="4641252"/>
            <a:ext cx="22320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37" name="矩形 40"/>
          <p:cNvSpPr>
            <a:spLocks noChangeArrowheads="1"/>
          </p:cNvSpPr>
          <p:nvPr/>
        </p:nvSpPr>
        <p:spPr bwMode="auto">
          <a:xfrm>
            <a:off x="8272192" y="4617439"/>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dirty="0">
                <a:solidFill>
                  <a:srgbClr val="0099FF"/>
                </a:solidFill>
                <a:latin typeface="华文新魏" panose="02010800040101010101" pitchFamily="2" charset="-122"/>
              </a:rPr>
              <a:t>不可屏蔽中断</a:t>
            </a:r>
            <a:endParaRPr lang="zh-CN" altLang="en-US" sz="2000" dirty="0">
              <a:solidFill>
                <a:srgbClr val="0099FF"/>
              </a:solidFill>
              <a:latin typeface="华文新魏" panose="02010800040101010101" pitchFamily="2" charset="-122"/>
            </a:endParaRPr>
          </a:p>
        </p:txBody>
      </p:sp>
      <p:sp>
        <p:nvSpPr>
          <p:cNvPr id="38" name="矩形 41"/>
          <p:cNvSpPr>
            <a:spLocks noChangeArrowheads="1"/>
          </p:cNvSpPr>
          <p:nvPr/>
        </p:nvSpPr>
        <p:spPr bwMode="auto">
          <a:xfrm>
            <a:off x="10015563" y="4674589"/>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endParaRPr lang="en-US" altLang="zh-CN" sz="2000">
              <a:solidFill>
                <a:srgbClr val="0099FF"/>
              </a:solidFill>
              <a:latin typeface="华文新魏" panose="02010800040101010101" pitchFamily="2" charset="-122"/>
            </a:endParaRPr>
          </a:p>
        </p:txBody>
      </p:sp>
      <p:sp>
        <p:nvSpPr>
          <p:cNvPr id="39" name="矩形 42"/>
          <p:cNvSpPr>
            <a:spLocks noChangeArrowheads="1"/>
          </p:cNvSpPr>
          <p:nvPr/>
        </p:nvSpPr>
        <p:spPr bwMode="auto">
          <a:xfrm>
            <a:off x="8030697" y="5330227"/>
            <a:ext cx="17621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endParaRPr lang="zh-CN" altLang="en-US" sz="2000">
              <a:solidFill>
                <a:srgbClr val="0099FF"/>
              </a:solidFill>
            </a:endParaRPr>
          </a:p>
        </p:txBody>
      </p:sp>
      <p:sp>
        <p:nvSpPr>
          <p:cNvPr id="40" name="矩形 43"/>
          <p:cNvSpPr>
            <a:spLocks noChangeArrowheads="1"/>
          </p:cNvSpPr>
          <p:nvPr/>
        </p:nvSpPr>
        <p:spPr bwMode="auto">
          <a:xfrm>
            <a:off x="8261033" y="5306414"/>
            <a:ext cx="12824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000">
                <a:solidFill>
                  <a:srgbClr val="0099FF"/>
                </a:solidFill>
                <a:latin typeface="华文新魏" panose="02010800040101010101" pitchFamily="2" charset="-122"/>
              </a:rPr>
              <a:t>可屏蔽中断</a:t>
            </a:r>
            <a:endParaRPr lang="zh-CN" altLang="en-US" sz="2000">
              <a:solidFill>
                <a:srgbClr val="0099FF"/>
              </a:solidFill>
              <a:latin typeface="华文新魏" panose="02010800040101010101" pitchFamily="2" charset="-122"/>
            </a:endParaRPr>
          </a:p>
        </p:txBody>
      </p:sp>
      <p:sp>
        <p:nvSpPr>
          <p:cNvPr id="41" name="矩形 44"/>
          <p:cNvSpPr>
            <a:spLocks noChangeArrowheads="1"/>
          </p:cNvSpPr>
          <p:nvPr/>
        </p:nvSpPr>
        <p:spPr bwMode="auto">
          <a:xfrm>
            <a:off x="9686950" y="5361976"/>
            <a:ext cx="6251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2000">
                <a:solidFill>
                  <a:srgbClr val="0099FF"/>
                </a:solidFill>
                <a:latin typeface="华文新魏" panose="02010800040101010101" pitchFamily="2" charset="-122"/>
              </a:rPr>
              <a:t> </a:t>
            </a:r>
            <a:endParaRPr lang="en-US" altLang="zh-CN" sz="2000">
              <a:solidFill>
                <a:srgbClr val="0099FF"/>
              </a:solidFill>
              <a:latin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88">
                                            <p:txEl>
                                              <p:pRg st="0" end="0"/>
                                            </p:txEl>
                                          </p:spTgt>
                                        </p:tgtEl>
                                        <p:attrNameLst>
                                          <p:attrName>style.visibility</p:attrName>
                                        </p:attrNameLst>
                                      </p:cBhvr>
                                      <p:to>
                                        <p:strVal val="visible"/>
                                      </p:to>
                                    </p:set>
                                    <p:animEffect transition="in" filter="wipe(left)">
                                      <p:cBhvr>
                                        <p:cTn id="7" dur="500"/>
                                        <p:tgtEl>
                                          <p:spTgt spid="41988">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1988">
                                            <p:txEl>
                                              <p:pRg st="1" end="1"/>
                                            </p:txEl>
                                          </p:spTgt>
                                        </p:tgtEl>
                                        <p:attrNameLst>
                                          <p:attrName>style.visibility</p:attrName>
                                        </p:attrNameLst>
                                      </p:cBhvr>
                                      <p:to>
                                        <p:strVal val="visible"/>
                                      </p:to>
                                    </p:set>
                                    <p:animEffect transition="in" filter="wipe(left)">
                                      <p:cBhvr>
                                        <p:cTn id="10" dur="500"/>
                                        <p:tgtEl>
                                          <p:spTgt spid="41988">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988">
                                            <p:txEl>
                                              <p:pRg st="2" end="2"/>
                                            </p:txEl>
                                          </p:spTgt>
                                        </p:tgtEl>
                                        <p:attrNameLst>
                                          <p:attrName>style.visibility</p:attrName>
                                        </p:attrNameLst>
                                      </p:cBhvr>
                                      <p:to>
                                        <p:strVal val="visible"/>
                                      </p:to>
                                    </p:set>
                                    <p:animEffect transition="in" filter="wipe(left)">
                                      <p:cBhvr>
                                        <p:cTn id="13" dur="500"/>
                                        <p:tgtEl>
                                          <p:spTgt spid="41988">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988">
                                            <p:txEl>
                                              <p:pRg st="3" end="3"/>
                                            </p:txEl>
                                          </p:spTgt>
                                        </p:tgtEl>
                                        <p:attrNameLst>
                                          <p:attrName>style.visibility</p:attrName>
                                        </p:attrNameLst>
                                      </p:cBhvr>
                                      <p:to>
                                        <p:strVal val="visible"/>
                                      </p:to>
                                    </p:set>
                                    <p:animEffect transition="in" filter="wipe(left)">
                                      <p:cBhvr>
                                        <p:cTn id="16" dur="500"/>
                                        <p:tgtEl>
                                          <p:spTgt spid="41988">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1988">
                                            <p:txEl>
                                              <p:pRg st="4" end="4"/>
                                            </p:txEl>
                                          </p:spTgt>
                                        </p:tgtEl>
                                        <p:attrNameLst>
                                          <p:attrName>style.visibility</p:attrName>
                                        </p:attrNameLst>
                                      </p:cBhvr>
                                      <p:to>
                                        <p:strVal val="visible"/>
                                      </p:to>
                                    </p:set>
                                    <p:animEffect transition="in" filter="wipe(left)">
                                      <p:cBhvr>
                                        <p:cTn id="19" dur="500"/>
                                        <p:tgtEl>
                                          <p:spTgt spid="41988">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1988">
                                            <p:txEl>
                                              <p:pRg st="5" end="5"/>
                                            </p:txEl>
                                          </p:spTgt>
                                        </p:tgtEl>
                                        <p:attrNameLst>
                                          <p:attrName>style.visibility</p:attrName>
                                        </p:attrNameLst>
                                      </p:cBhvr>
                                      <p:to>
                                        <p:strVal val="visible"/>
                                      </p:to>
                                    </p:set>
                                    <p:animEffect transition="in" filter="wipe(left)">
                                      <p:cBhvr>
                                        <p:cTn id="22" dur="500"/>
                                        <p:tgtEl>
                                          <p:spTgt spid="419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矩形 2"/>
          <p:cNvSpPr>
            <a:spLocks noGrp="1" noChangeArrowheads="1"/>
          </p:cNvSpPr>
          <p:nvPr>
            <p:ph type="title"/>
          </p:nvPr>
        </p:nvSpPr>
        <p:spPr/>
        <p:txBody>
          <a:bodyPr/>
          <a:lstStyle/>
          <a:p>
            <a:pPr eaLnBrk="1" hangingPunct="1"/>
            <a:r>
              <a:rPr lang="zh-CN" altLang="en-US"/>
              <a:t>程序中断处理示意图</a:t>
            </a:r>
            <a:endParaRPr lang="zh-CN" altLang="en-US"/>
          </a:p>
        </p:txBody>
      </p:sp>
      <p:sp>
        <p:nvSpPr>
          <p:cNvPr id="2024451" name="直线 3"/>
          <p:cNvSpPr>
            <a:spLocks noChangeShapeType="1"/>
          </p:cNvSpPr>
          <p:nvPr/>
        </p:nvSpPr>
        <p:spPr bwMode="auto">
          <a:xfrm>
            <a:off x="3514698" y="1703540"/>
            <a:ext cx="1071562"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2" name="直线 4"/>
          <p:cNvSpPr>
            <a:spLocks noChangeShapeType="1"/>
          </p:cNvSpPr>
          <p:nvPr/>
        </p:nvSpPr>
        <p:spPr bwMode="auto">
          <a:xfrm flipH="1">
            <a:off x="4092548" y="1703541"/>
            <a:ext cx="493712" cy="1017587"/>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3" name="直线 5"/>
          <p:cNvSpPr>
            <a:spLocks noChangeShapeType="1"/>
          </p:cNvSpPr>
          <p:nvPr/>
        </p:nvSpPr>
        <p:spPr bwMode="auto">
          <a:xfrm>
            <a:off x="4092548" y="2721127"/>
            <a:ext cx="1071562"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4" name="直线 6"/>
          <p:cNvSpPr>
            <a:spLocks noChangeShapeType="1"/>
          </p:cNvSpPr>
          <p:nvPr/>
        </p:nvSpPr>
        <p:spPr bwMode="auto">
          <a:xfrm flipH="1" flipV="1">
            <a:off x="4751361" y="1703541"/>
            <a:ext cx="411163" cy="1017587"/>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5" name="直线 7"/>
          <p:cNvSpPr>
            <a:spLocks noChangeShapeType="1"/>
          </p:cNvSpPr>
          <p:nvPr/>
        </p:nvSpPr>
        <p:spPr bwMode="auto">
          <a:xfrm>
            <a:off x="4751361" y="1703540"/>
            <a:ext cx="1565275"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6" name="直线 8"/>
          <p:cNvSpPr>
            <a:spLocks noChangeShapeType="1"/>
          </p:cNvSpPr>
          <p:nvPr/>
        </p:nvSpPr>
        <p:spPr bwMode="auto">
          <a:xfrm flipH="1">
            <a:off x="5822923" y="1703541"/>
            <a:ext cx="493712" cy="1017587"/>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7" name="直线 9"/>
          <p:cNvSpPr>
            <a:spLocks noChangeShapeType="1"/>
          </p:cNvSpPr>
          <p:nvPr/>
        </p:nvSpPr>
        <p:spPr bwMode="auto">
          <a:xfrm>
            <a:off x="5822923" y="2721127"/>
            <a:ext cx="1071562" cy="0"/>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8" name="直线 10"/>
          <p:cNvSpPr>
            <a:spLocks noChangeShapeType="1"/>
          </p:cNvSpPr>
          <p:nvPr/>
        </p:nvSpPr>
        <p:spPr bwMode="auto">
          <a:xfrm flipH="1" flipV="1">
            <a:off x="6481736" y="1703541"/>
            <a:ext cx="411163" cy="1017587"/>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59" name="直线 11"/>
          <p:cNvSpPr>
            <a:spLocks noChangeShapeType="1"/>
          </p:cNvSpPr>
          <p:nvPr/>
        </p:nvSpPr>
        <p:spPr bwMode="auto">
          <a:xfrm>
            <a:off x="6481736" y="1703540"/>
            <a:ext cx="1566863"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0" name="直线 12"/>
          <p:cNvSpPr>
            <a:spLocks noChangeShapeType="1"/>
          </p:cNvSpPr>
          <p:nvPr/>
        </p:nvSpPr>
        <p:spPr bwMode="auto">
          <a:xfrm flipH="1">
            <a:off x="7553298" y="1703541"/>
            <a:ext cx="493712" cy="1017587"/>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1" name="直线 13"/>
          <p:cNvSpPr>
            <a:spLocks noChangeShapeType="1"/>
          </p:cNvSpPr>
          <p:nvPr/>
        </p:nvSpPr>
        <p:spPr bwMode="auto">
          <a:xfrm>
            <a:off x="7553298" y="2721127"/>
            <a:ext cx="1071562" cy="0"/>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2" name="直线 14"/>
          <p:cNvSpPr>
            <a:spLocks noChangeShapeType="1"/>
          </p:cNvSpPr>
          <p:nvPr/>
        </p:nvSpPr>
        <p:spPr bwMode="auto">
          <a:xfrm flipH="1" flipV="1">
            <a:off x="8212111" y="1703541"/>
            <a:ext cx="411163" cy="1017587"/>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3" name="直线 15"/>
          <p:cNvSpPr>
            <a:spLocks noChangeShapeType="1"/>
          </p:cNvSpPr>
          <p:nvPr/>
        </p:nvSpPr>
        <p:spPr bwMode="auto">
          <a:xfrm>
            <a:off x="8212110" y="1703540"/>
            <a:ext cx="1073150" cy="0"/>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4" name="矩形 16"/>
          <p:cNvSpPr>
            <a:spLocks noChangeArrowheads="1"/>
          </p:cNvSpPr>
          <p:nvPr/>
        </p:nvSpPr>
        <p:spPr bwMode="auto">
          <a:xfrm>
            <a:off x="3081310" y="1311428"/>
            <a:ext cx="8699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a:latin typeface="+mn-ea"/>
              </a:rPr>
              <a:t>主程序</a:t>
            </a:r>
            <a:endParaRPr lang="zh-CN" altLang="en-US">
              <a:latin typeface="+mn-ea"/>
            </a:endParaRPr>
          </a:p>
        </p:txBody>
      </p:sp>
      <p:sp>
        <p:nvSpPr>
          <p:cNvPr id="2024465" name="矩形 17"/>
          <p:cNvSpPr>
            <a:spLocks noChangeArrowheads="1"/>
          </p:cNvSpPr>
          <p:nvPr/>
        </p:nvSpPr>
        <p:spPr bwMode="auto">
          <a:xfrm>
            <a:off x="3954179" y="920902"/>
            <a:ext cx="126188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rgbClr val="669900"/>
                </a:solidFill>
                <a:latin typeface="+mn-ea"/>
              </a:rPr>
              <a:t>A</a:t>
            </a:r>
            <a:r>
              <a:rPr lang="zh-CN" altLang="en-US" dirty="0">
                <a:solidFill>
                  <a:srgbClr val="669900"/>
                </a:solidFill>
                <a:latin typeface="+mn-ea"/>
              </a:rPr>
              <a:t>请求中断</a:t>
            </a:r>
            <a:endParaRPr lang="zh-CN" altLang="en-US" dirty="0">
              <a:solidFill>
                <a:srgbClr val="669900"/>
              </a:solidFill>
              <a:latin typeface="+mn-ea"/>
            </a:endParaRPr>
          </a:p>
        </p:txBody>
      </p:sp>
      <p:sp>
        <p:nvSpPr>
          <p:cNvPr id="2024466" name="直线 18"/>
          <p:cNvSpPr>
            <a:spLocks noChangeShapeType="1"/>
          </p:cNvSpPr>
          <p:nvPr/>
        </p:nvSpPr>
        <p:spPr bwMode="auto">
          <a:xfrm>
            <a:off x="4586260" y="1311428"/>
            <a:ext cx="0" cy="392113"/>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7" name="矩形 19"/>
          <p:cNvSpPr>
            <a:spLocks noChangeArrowheads="1"/>
          </p:cNvSpPr>
          <p:nvPr/>
        </p:nvSpPr>
        <p:spPr bwMode="auto">
          <a:xfrm>
            <a:off x="5711540" y="920902"/>
            <a:ext cx="126188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a:solidFill>
                  <a:srgbClr val="3333CC"/>
                </a:solidFill>
                <a:latin typeface="+mn-ea"/>
              </a:rPr>
              <a:t>B</a:t>
            </a:r>
            <a:r>
              <a:rPr lang="zh-CN" altLang="en-US">
                <a:solidFill>
                  <a:srgbClr val="3333CC"/>
                </a:solidFill>
                <a:latin typeface="+mn-ea"/>
              </a:rPr>
              <a:t>请求中断</a:t>
            </a:r>
            <a:endParaRPr lang="zh-CN" altLang="en-US">
              <a:solidFill>
                <a:srgbClr val="3333CC"/>
              </a:solidFill>
              <a:latin typeface="+mn-ea"/>
            </a:endParaRPr>
          </a:p>
        </p:txBody>
      </p:sp>
      <p:sp>
        <p:nvSpPr>
          <p:cNvPr id="2024468" name="直线 20"/>
          <p:cNvSpPr>
            <a:spLocks noChangeShapeType="1"/>
          </p:cNvSpPr>
          <p:nvPr/>
        </p:nvSpPr>
        <p:spPr bwMode="auto">
          <a:xfrm>
            <a:off x="6348385" y="1311428"/>
            <a:ext cx="0" cy="392113"/>
          </a:xfrm>
          <a:prstGeom prst="line">
            <a:avLst/>
          </a:prstGeom>
          <a:noFill/>
          <a:ln w="1905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69" name="矩形 21"/>
          <p:cNvSpPr>
            <a:spLocks noChangeArrowheads="1"/>
          </p:cNvSpPr>
          <p:nvPr/>
        </p:nvSpPr>
        <p:spPr bwMode="auto">
          <a:xfrm>
            <a:off x="7445951" y="920902"/>
            <a:ext cx="127470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accent2"/>
                </a:solidFill>
                <a:latin typeface="+mn-ea"/>
              </a:rPr>
              <a:t>C</a:t>
            </a:r>
            <a:r>
              <a:rPr lang="zh-CN" altLang="en-US" dirty="0">
                <a:solidFill>
                  <a:schemeClr val="accent2"/>
                </a:solidFill>
                <a:latin typeface="+mn-ea"/>
              </a:rPr>
              <a:t>请求中断</a:t>
            </a:r>
            <a:endParaRPr lang="zh-CN" altLang="en-US" dirty="0">
              <a:solidFill>
                <a:schemeClr val="accent2"/>
              </a:solidFill>
              <a:latin typeface="+mn-ea"/>
            </a:endParaRPr>
          </a:p>
        </p:txBody>
      </p:sp>
      <p:sp>
        <p:nvSpPr>
          <p:cNvPr id="2024470" name="直线 22"/>
          <p:cNvSpPr>
            <a:spLocks noChangeShapeType="1"/>
          </p:cNvSpPr>
          <p:nvPr/>
        </p:nvSpPr>
        <p:spPr bwMode="auto">
          <a:xfrm>
            <a:off x="8078760" y="1311428"/>
            <a:ext cx="0" cy="392113"/>
          </a:xfrm>
          <a:prstGeom prst="line">
            <a:avLst/>
          </a:prstGeom>
          <a:noFill/>
          <a:ln w="19050">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a:latin typeface="+mn-ea"/>
            </a:endParaRPr>
          </a:p>
        </p:txBody>
      </p:sp>
      <p:sp>
        <p:nvSpPr>
          <p:cNvPr id="2024471" name="矩形 23"/>
          <p:cNvSpPr>
            <a:spLocks noChangeArrowheads="1"/>
          </p:cNvSpPr>
          <p:nvPr/>
        </p:nvSpPr>
        <p:spPr bwMode="auto">
          <a:xfrm>
            <a:off x="3512987" y="2864003"/>
            <a:ext cx="196239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rgbClr val="669900"/>
                </a:solidFill>
                <a:latin typeface="+mn-ea"/>
              </a:rPr>
              <a:t>A</a:t>
            </a:r>
            <a:r>
              <a:rPr lang="zh-CN" altLang="en-US" dirty="0">
                <a:solidFill>
                  <a:srgbClr val="669900"/>
                </a:solidFill>
                <a:latin typeface="+mn-ea"/>
              </a:rPr>
              <a:t>中断服务子程序</a:t>
            </a:r>
            <a:endParaRPr lang="zh-CN" altLang="en-US" dirty="0">
              <a:solidFill>
                <a:srgbClr val="669900"/>
              </a:solidFill>
              <a:latin typeface="+mn-ea"/>
            </a:endParaRPr>
          </a:p>
        </p:txBody>
      </p:sp>
      <p:sp>
        <p:nvSpPr>
          <p:cNvPr id="2024472" name="矩形 24"/>
          <p:cNvSpPr>
            <a:spLocks noChangeArrowheads="1"/>
          </p:cNvSpPr>
          <p:nvPr/>
        </p:nvSpPr>
        <p:spPr bwMode="auto">
          <a:xfrm>
            <a:off x="5468910" y="2857653"/>
            <a:ext cx="1936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rgbClr val="3333CC"/>
                </a:solidFill>
                <a:latin typeface="+mn-ea"/>
              </a:rPr>
              <a:t>B</a:t>
            </a:r>
            <a:r>
              <a:rPr lang="zh-CN" altLang="en-US" dirty="0">
                <a:solidFill>
                  <a:srgbClr val="3333CC"/>
                </a:solidFill>
                <a:latin typeface="+mn-ea"/>
              </a:rPr>
              <a:t>中断服务子程序</a:t>
            </a:r>
            <a:endParaRPr lang="zh-CN" altLang="en-US" dirty="0">
              <a:solidFill>
                <a:srgbClr val="3333CC"/>
              </a:solidFill>
              <a:latin typeface="+mn-ea"/>
            </a:endParaRPr>
          </a:p>
        </p:txBody>
      </p:sp>
      <p:sp>
        <p:nvSpPr>
          <p:cNvPr id="2024473" name="矩形 25"/>
          <p:cNvSpPr>
            <a:spLocks noChangeArrowheads="1"/>
          </p:cNvSpPr>
          <p:nvPr/>
        </p:nvSpPr>
        <p:spPr bwMode="auto">
          <a:xfrm>
            <a:off x="7478685" y="2864003"/>
            <a:ext cx="19494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a:solidFill>
                  <a:schemeClr val="accent2"/>
                </a:solidFill>
                <a:latin typeface="+mn-ea"/>
              </a:rPr>
              <a:t>C</a:t>
            </a:r>
            <a:r>
              <a:rPr lang="zh-CN" altLang="en-US" dirty="0">
                <a:solidFill>
                  <a:schemeClr val="accent2"/>
                </a:solidFill>
                <a:latin typeface="+mn-ea"/>
              </a:rPr>
              <a:t>中断服务子程序</a:t>
            </a:r>
            <a:endParaRPr lang="zh-CN" altLang="en-US" dirty="0">
              <a:solidFill>
                <a:schemeClr val="accent2"/>
              </a:solidFill>
              <a:latin typeface="+mn-ea"/>
            </a:endParaRPr>
          </a:p>
        </p:txBody>
      </p:sp>
      <p:sp>
        <p:nvSpPr>
          <p:cNvPr id="28" name="矩形 3"/>
          <p:cNvSpPr txBox="1">
            <a:spLocks noChangeArrowheads="1"/>
          </p:cNvSpPr>
          <p:nvPr/>
        </p:nvSpPr>
        <p:spPr bwMode="auto">
          <a:xfrm>
            <a:off x="422358" y="3134429"/>
            <a:ext cx="11521465" cy="3052378"/>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zh-CN" altLang="en-US" sz="2000" b="1" dirty="0"/>
              <a:t>子程序与中断服务子程序的异同？</a:t>
            </a:r>
            <a:endParaRPr lang="en-US" altLang="zh-CN" sz="2000" b="1" dirty="0"/>
          </a:p>
          <a:p>
            <a:pPr lvl="1" eaLnBrk="1" hangingPunct="1">
              <a:lnSpc>
                <a:spcPct val="150000"/>
              </a:lnSpc>
            </a:pPr>
            <a:r>
              <a:rPr lang="zh-CN" altLang="en-US" sz="1800" dirty="0"/>
              <a:t>共同点：调用后要返回    </a:t>
            </a:r>
            <a:endParaRPr lang="en-US" altLang="zh-CN" sz="1800" dirty="0"/>
          </a:p>
          <a:p>
            <a:pPr lvl="1" eaLnBrk="1" hangingPunct="1">
              <a:lnSpc>
                <a:spcPct val="150000"/>
              </a:lnSpc>
            </a:pPr>
            <a:r>
              <a:rPr lang="zh-CN" altLang="en-US" sz="1800" dirty="0"/>
              <a:t>差异：调用方式（显式</a:t>
            </a:r>
            <a:r>
              <a:rPr lang="en-US" altLang="zh-CN" sz="1800" dirty="0"/>
              <a:t>/</a:t>
            </a:r>
            <a:r>
              <a:rPr lang="zh-CN" altLang="en-US" sz="1800" dirty="0"/>
              <a:t>随机），保存寄存器（中断更多），返回位置与方式（调用位置</a:t>
            </a:r>
            <a:r>
              <a:rPr lang="en-US" altLang="zh-CN" sz="1800" dirty="0"/>
              <a:t>/</a:t>
            </a:r>
            <a:r>
              <a:rPr lang="zh-CN" altLang="en-US" sz="1800" dirty="0"/>
              <a:t>中断位置）</a:t>
            </a:r>
            <a:endParaRPr lang="en-US" altLang="zh-CN" sz="1800" dirty="0"/>
          </a:p>
          <a:p>
            <a:pPr eaLnBrk="1" hangingPunct="1">
              <a:lnSpc>
                <a:spcPct val="150000"/>
              </a:lnSpc>
            </a:pPr>
            <a:r>
              <a:rPr lang="zh-CN" altLang="en-US" sz="2000" b="1" dirty="0"/>
              <a:t>如果</a:t>
            </a:r>
            <a:r>
              <a:rPr lang="en-US" altLang="zh-CN" sz="2000" b="1" dirty="0"/>
              <a:t>A</a:t>
            </a:r>
            <a:r>
              <a:rPr lang="zh-CN" altLang="en-US" sz="2000" b="1" dirty="0"/>
              <a:t>，</a:t>
            </a:r>
            <a:r>
              <a:rPr lang="en-US" altLang="zh-CN" sz="2000" b="1" dirty="0"/>
              <a:t>B</a:t>
            </a:r>
            <a:r>
              <a:rPr lang="zh-CN" altLang="en-US" sz="2000" b="1" dirty="0"/>
              <a:t>，</a:t>
            </a:r>
            <a:r>
              <a:rPr lang="en-US" altLang="zh-CN" sz="2000" b="1" dirty="0"/>
              <a:t>C</a:t>
            </a:r>
            <a:r>
              <a:rPr lang="zh-CN" altLang="en-US" sz="2000" b="1" dirty="0"/>
              <a:t>同时产生中断？</a:t>
            </a:r>
            <a:endParaRPr lang="en-US" altLang="zh-CN" sz="2000" b="1" dirty="0"/>
          </a:p>
          <a:p>
            <a:pPr lvl="1" eaLnBrk="1" hangingPunct="1">
              <a:lnSpc>
                <a:spcPct val="150000"/>
              </a:lnSpc>
            </a:pPr>
            <a:r>
              <a:rPr lang="zh-CN" altLang="en-US" sz="1800" dirty="0"/>
              <a:t>中断优先级问题，中断仲裁   </a:t>
            </a:r>
            <a:endParaRPr lang="zh-CN" altLang="en-US" sz="1800" dirty="0"/>
          </a:p>
          <a:p>
            <a:pPr eaLnBrk="1" hangingPunct="1">
              <a:lnSpc>
                <a:spcPct val="150000"/>
              </a:lnSpc>
            </a:pPr>
            <a:r>
              <a:rPr lang="zh-CN" altLang="en-US" sz="2000" b="1" dirty="0"/>
              <a:t>如果正在运行</a:t>
            </a:r>
            <a:r>
              <a:rPr lang="en-US" altLang="zh-CN" sz="2000" b="1" dirty="0"/>
              <a:t>A</a:t>
            </a:r>
            <a:r>
              <a:rPr lang="zh-CN" altLang="en-US" sz="2000" b="1" dirty="0"/>
              <a:t>中断服务子程序，又收到</a:t>
            </a:r>
            <a:r>
              <a:rPr lang="en-US" altLang="zh-CN" sz="2000" b="1" dirty="0"/>
              <a:t>B</a:t>
            </a:r>
            <a:r>
              <a:rPr lang="zh-CN" altLang="en-US" sz="2000" b="1" dirty="0"/>
              <a:t>中断？</a:t>
            </a:r>
            <a:endParaRPr lang="en-US" altLang="zh-CN" sz="2000" b="1" dirty="0"/>
          </a:p>
          <a:p>
            <a:pPr lvl="1" eaLnBrk="1" hangingPunct="1">
              <a:lnSpc>
                <a:spcPct val="150000"/>
              </a:lnSpc>
            </a:pPr>
            <a:r>
              <a:rPr lang="zh-CN" altLang="en-US" sz="1800" dirty="0"/>
              <a:t>中断嵌套</a:t>
            </a:r>
            <a:endParaRPr lang="zh-CN" altLang="en-US" sz="1800" dirty="0"/>
          </a:p>
        </p:txBody>
      </p:sp>
      <p:grpSp>
        <p:nvGrpSpPr>
          <p:cNvPr id="27" name="组合 26"/>
          <p:cNvGrpSpPr/>
          <p:nvPr/>
        </p:nvGrpSpPr>
        <p:grpSpPr>
          <a:xfrm>
            <a:off x="8796257" y="5043163"/>
            <a:ext cx="2681450" cy="777965"/>
            <a:chOff x="571368" y="4534293"/>
            <a:chExt cx="2672205" cy="777965"/>
          </a:xfrm>
        </p:grpSpPr>
        <p:sp>
          <p:nvSpPr>
            <p:cNvPr id="29" name="矩形 28"/>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什么是主程序</a:t>
              </a:r>
              <a:r>
                <a:rPr lang="en-US" altLang="zh-CN" sz="2000" b="1" dirty="0">
                  <a:solidFill>
                    <a:schemeClr val="bg1"/>
                  </a:solidFill>
                  <a:latin typeface="+mn-ea"/>
                </a:rPr>
                <a:t>?</a:t>
              </a:r>
              <a:endParaRPr lang="en-US" altLang="zh-CN" sz="2000" b="1" dirty="0">
                <a:solidFill>
                  <a:srgbClr val="FF0000"/>
                </a:solidFill>
                <a:latin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24464"/>
                                        </p:tgtEl>
                                        <p:attrNameLst>
                                          <p:attrName>style.visibility</p:attrName>
                                        </p:attrNameLst>
                                      </p:cBhvr>
                                      <p:to>
                                        <p:strVal val="visible"/>
                                      </p:to>
                                    </p:set>
                                    <p:anim calcmode="lin" valueType="num">
                                      <p:cBhvr additive="base">
                                        <p:cTn id="7" dur="500" fill="hold"/>
                                        <p:tgtEl>
                                          <p:spTgt spid="2024464"/>
                                        </p:tgtEl>
                                        <p:attrNameLst>
                                          <p:attrName>ppt_x</p:attrName>
                                        </p:attrNameLst>
                                      </p:cBhvr>
                                      <p:tavLst>
                                        <p:tav tm="0">
                                          <p:val>
                                            <p:strVal val="#ppt_x"/>
                                          </p:val>
                                        </p:tav>
                                        <p:tav tm="100000">
                                          <p:val>
                                            <p:strVal val="#ppt_x"/>
                                          </p:val>
                                        </p:tav>
                                      </p:tavLst>
                                    </p:anim>
                                    <p:anim calcmode="lin" valueType="num">
                                      <p:cBhvr additive="base">
                                        <p:cTn id="8" dur="500" fill="hold"/>
                                        <p:tgtEl>
                                          <p:spTgt spid="20244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024451"/>
                                        </p:tgtEl>
                                        <p:attrNameLst>
                                          <p:attrName>style.visibility</p:attrName>
                                        </p:attrNameLst>
                                      </p:cBhvr>
                                      <p:to>
                                        <p:strVal val="visible"/>
                                      </p:to>
                                    </p:set>
                                    <p:animEffect transition="in" filter="wipe(left)">
                                      <p:cBhvr>
                                        <p:cTn id="13" dur="500"/>
                                        <p:tgtEl>
                                          <p:spTgt spid="202445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024465"/>
                                        </p:tgtEl>
                                        <p:attrNameLst>
                                          <p:attrName>style.visibility</p:attrName>
                                        </p:attrNameLst>
                                      </p:cBhvr>
                                      <p:to>
                                        <p:strVal val="visible"/>
                                      </p:to>
                                    </p:set>
                                    <p:animEffect transition="in" filter="wipe(left)">
                                      <p:cBhvr>
                                        <p:cTn id="18" dur="500"/>
                                        <p:tgtEl>
                                          <p:spTgt spid="202446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24466"/>
                                        </p:tgtEl>
                                        <p:attrNameLst>
                                          <p:attrName>style.visibility</p:attrName>
                                        </p:attrNameLst>
                                      </p:cBhvr>
                                      <p:to>
                                        <p:strVal val="visible"/>
                                      </p:to>
                                    </p:set>
                                    <p:anim calcmode="lin" valueType="num">
                                      <p:cBhvr additive="base">
                                        <p:cTn id="23" dur="500" fill="hold"/>
                                        <p:tgtEl>
                                          <p:spTgt spid="2024466"/>
                                        </p:tgtEl>
                                        <p:attrNameLst>
                                          <p:attrName>ppt_x</p:attrName>
                                        </p:attrNameLst>
                                      </p:cBhvr>
                                      <p:tavLst>
                                        <p:tav tm="0">
                                          <p:val>
                                            <p:strVal val="#ppt_x"/>
                                          </p:val>
                                        </p:tav>
                                        <p:tav tm="100000">
                                          <p:val>
                                            <p:strVal val="#ppt_x"/>
                                          </p:val>
                                        </p:tav>
                                      </p:tavLst>
                                    </p:anim>
                                    <p:anim calcmode="lin" valueType="num">
                                      <p:cBhvr additive="base">
                                        <p:cTn id="24" dur="500" fill="hold"/>
                                        <p:tgtEl>
                                          <p:spTgt spid="202446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024452"/>
                                        </p:tgtEl>
                                        <p:attrNameLst>
                                          <p:attrName>style.visibility</p:attrName>
                                        </p:attrNameLst>
                                      </p:cBhvr>
                                      <p:to>
                                        <p:strVal val="visible"/>
                                      </p:to>
                                    </p:set>
                                    <p:animEffect transition="in" filter="wipe(up)">
                                      <p:cBhvr>
                                        <p:cTn id="29" dur="500"/>
                                        <p:tgtEl>
                                          <p:spTgt spid="202445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024471"/>
                                        </p:tgtEl>
                                        <p:attrNameLst>
                                          <p:attrName>style.visibility</p:attrName>
                                        </p:attrNameLst>
                                      </p:cBhvr>
                                      <p:to>
                                        <p:strVal val="visible"/>
                                      </p:to>
                                    </p:set>
                                    <p:animEffect transition="in" filter="wipe(left)">
                                      <p:cBhvr>
                                        <p:cTn id="34" dur="500"/>
                                        <p:tgtEl>
                                          <p:spTgt spid="202447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024453"/>
                                        </p:tgtEl>
                                        <p:attrNameLst>
                                          <p:attrName>style.visibility</p:attrName>
                                        </p:attrNameLst>
                                      </p:cBhvr>
                                      <p:to>
                                        <p:strVal val="visible"/>
                                      </p:to>
                                    </p:set>
                                    <p:animEffect transition="in" filter="wipe(left)">
                                      <p:cBhvr>
                                        <p:cTn id="39" dur="500"/>
                                        <p:tgtEl>
                                          <p:spTgt spid="202445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24454"/>
                                        </p:tgtEl>
                                        <p:attrNameLst>
                                          <p:attrName>style.visibility</p:attrName>
                                        </p:attrNameLst>
                                      </p:cBhvr>
                                      <p:to>
                                        <p:strVal val="visible"/>
                                      </p:to>
                                    </p:set>
                                    <p:animEffect transition="in" filter="wipe(down)">
                                      <p:cBhvr>
                                        <p:cTn id="44" dur="500"/>
                                        <p:tgtEl>
                                          <p:spTgt spid="202445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024455"/>
                                        </p:tgtEl>
                                        <p:attrNameLst>
                                          <p:attrName>style.visibility</p:attrName>
                                        </p:attrNameLst>
                                      </p:cBhvr>
                                      <p:to>
                                        <p:strVal val="visible"/>
                                      </p:to>
                                    </p:set>
                                    <p:animEffect transition="in" filter="wipe(left)">
                                      <p:cBhvr>
                                        <p:cTn id="49" dur="500"/>
                                        <p:tgtEl>
                                          <p:spTgt spid="202445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024467"/>
                                        </p:tgtEl>
                                        <p:attrNameLst>
                                          <p:attrName>style.visibility</p:attrName>
                                        </p:attrNameLst>
                                      </p:cBhvr>
                                      <p:to>
                                        <p:strVal val="visible"/>
                                      </p:to>
                                    </p:set>
                                    <p:animEffect transition="in" filter="wipe(left)">
                                      <p:cBhvr>
                                        <p:cTn id="52" dur="500"/>
                                        <p:tgtEl>
                                          <p:spTgt spid="202446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024468"/>
                                        </p:tgtEl>
                                        <p:attrNameLst>
                                          <p:attrName>style.visibility</p:attrName>
                                        </p:attrNameLst>
                                      </p:cBhvr>
                                      <p:to>
                                        <p:strVal val="visible"/>
                                      </p:to>
                                    </p:set>
                                    <p:animEffect transition="in" filter="wipe(up)">
                                      <p:cBhvr>
                                        <p:cTn id="57" dur="500"/>
                                        <p:tgtEl>
                                          <p:spTgt spid="202446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024456"/>
                                        </p:tgtEl>
                                        <p:attrNameLst>
                                          <p:attrName>style.visibility</p:attrName>
                                        </p:attrNameLst>
                                      </p:cBhvr>
                                      <p:to>
                                        <p:strVal val="visible"/>
                                      </p:to>
                                    </p:set>
                                    <p:animEffect transition="in" filter="wipe(up)">
                                      <p:cBhvr>
                                        <p:cTn id="62" dur="500"/>
                                        <p:tgtEl>
                                          <p:spTgt spid="202445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2024472"/>
                                        </p:tgtEl>
                                        <p:attrNameLst>
                                          <p:attrName>style.visibility</p:attrName>
                                        </p:attrNameLst>
                                      </p:cBhvr>
                                      <p:to>
                                        <p:strVal val="visible"/>
                                      </p:to>
                                    </p:set>
                                    <p:animEffect transition="in" filter="wipe(left)">
                                      <p:cBhvr>
                                        <p:cTn id="65" dur="500"/>
                                        <p:tgtEl>
                                          <p:spTgt spid="2024472"/>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024457"/>
                                        </p:tgtEl>
                                        <p:attrNameLst>
                                          <p:attrName>style.visibility</p:attrName>
                                        </p:attrNameLst>
                                      </p:cBhvr>
                                      <p:to>
                                        <p:strVal val="visible"/>
                                      </p:to>
                                    </p:set>
                                    <p:animEffect transition="in" filter="wipe(down)">
                                      <p:cBhvr>
                                        <p:cTn id="70" dur="500"/>
                                        <p:tgtEl>
                                          <p:spTgt spid="202445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024458"/>
                                        </p:tgtEl>
                                        <p:attrNameLst>
                                          <p:attrName>style.visibility</p:attrName>
                                        </p:attrNameLst>
                                      </p:cBhvr>
                                      <p:to>
                                        <p:strVal val="visible"/>
                                      </p:to>
                                    </p:set>
                                    <p:animEffect transition="in" filter="wipe(down)">
                                      <p:cBhvr>
                                        <p:cTn id="75" dur="500"/>
                                        <p:tgtEl>
                                          <p:spTgt spid="202445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024459"/>
                                        </p:tgtEl>
                                        <p:attrNameLst>
                                          <p:attrName>style.visibility</p:attrName>
                                        </p:attrNameLst>
                                      </p:cBhvr>
                                      <p:to>
                                        <p:strVal val="visible"/>
                                      </p:to>
                                    </p:set>
                                    <p:animEffect transition="in" filter="wipe(left)">
                                      <p:cBhvr>
                                        <p:cTn id="80" dur="500"/>
                                        <p:tgtEl>
                                          <p:spTgt spid="202445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024469"/>
                                        </p:tgtEl>
                                        <p:attrNameLst>
                                          <p:attrName>style.visibility</p:attrName>
                                        </p:attrNameLst>
                                      </p:cBhvr>
                                      <p:to>
                                        <p:strVal val="visible"/>
                                      </p:to>
                                    </p:set>
                                    <p:animEffect transition="in" filter="wipe(left)">
                                      <p:cBhvr>
                                        <p:cTn id="83" dur="500"/>
                                        <p:tgtEl>
                                          <p:spTgt spid="202446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2024470"/>
                                        </p:tgtEl>
                                        <p:attrNameLst>
                                          <p:attrName>style.visibility</p:attrName>
                                        </p:attrNameLst>
                                      </p:cBhvr>
                                      <p:to>
                                        <p:strVal val="visible"/>
                                      </p:to>
                                    </p:set>
                                    <p:animEffect transition="in" filter="wipe(up)">
                                      <p:cBhvr>
                                        <p:cTn id="88" dur="500"/>
                                        <p:tgtEl>
                                          <p:spTgt spid="202447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2024460"/>
                                        </p:tgtEl>
                                        <p:attrNameLst>
                                          <p:attrName>style.visibility</p:attrName>
                                        </p:attrNameLst>
                                      </p:cBhvr>
                                      <p:to>
                                        <p:strVal val="visible"/>
                                      </p:to>
                                    </p:set>
                                    <p:animEffect transition="in" filter="wipe(up)">
                                      <p:cBhvr>
                                        <p:cTn id="93" dur="500"/>
                                        <p:tgtEl>
                                          <p:spTgt spid="2024460"/>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024473"/>
                                        </p:tgtEl>
                                        <p:attrNameLst>
                                          <p:attrName>style.visibility</p:attrName>
                                        </p:attrNameLst>
                                      </p:cBhvr>
                                      <p:to>
                                        <p:strVal val="visible"/>
                                      </p:to>
                                    </p:set>
                                    <p:animEffect transition="in" filter="wipe(left)">
                                      <p:cBhvr>
                                        <p:cTn id="96" dur="500"/>
                                        <p:tgtEl>
                                          <p:spTgt spid="2024473"/>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024461"/>
                                        </p:tgtEl>
                                        <p:attrNameLst>
                                          <p:attrName>style.visibility</p:attrName>
                                        </p:attrNameLst>
                                      </p:cBhvr>
                                      <p:to>
                                        <p:strVal val="visible"/>
                                      </p:to>
                                    </p:set>
                                    <p:animEffect transition="in" filter="wipe(left)">
                                      <p:cBhvr>
                                        <p:cTn id="101" dur="500"/>
                                        <p:tgtEl>
                                          <p:spTgt spid="202446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2024462"/>
                                        </p:tgtEl>
                                        <p:attrNameLst>
                                          <p:attrName>style.visibility</p:attrName>
                                        </p:attrNameLst>
                                      </p:cBhvr>
                                      <p:to>
                                        <p:strVal val="visible"/>
                                      </p:to>
                                    </p:set>
                                    <p:animEffect transition="in" filter="wipe(down)">
                                      <p:cBhvr>
                                        <p:cTn id="106" dur="500"/>
                                        <p:tgtEl>
                                          <p:spTgt spid="202446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2024463"/>
                                        </p:tgtEl>
                                        <p:attrNameLst>
                                          <p:attrName>style.visibility</p:attrName>
                                        </p:attrNameLst>
                                      </p:cBhvr>
                                      <p:to>
                                        <p:strVal val="visible"/>
                                      </p:to>
                                    </p:set>
                                    <p:animEffect transition="in" filter="wipe(left)">
                                      <p:cBhvr>
                                        <p:cTn id="111" dur="500"/>
                                        <p:tgtEl>
                                          <p:spTgt spid="202446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28">
                                            <p:txEl>
                                              <p:pRg st="0" end="0"/>
                                            </p:txEl>
                                          </p:spTgt>
                                        </p:tgtEl>
                                        <p:attrNameLst>
                                          <p:attrName>style.visibility</p:attrName>
                                        </p:attrNameLst>
                                      </p:cBhvr>
                                      <p:to>
                                        <p:strVal val="visible"/>
                                      </p:to>
                                    </p:set>
                                    <p:animEffect transition="in" filter="wipe(left)">
                                      <p:cBhvr>
                                        <p:cTn id="116" dur="500"/>
                                        <p:tgtEl>
                                          <p:spTgt spid="28">
                                            <p:txEl>
                                              <p:pRg st="0" end="0"/>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28">
                                            <p:txEl>
                                              <p:pRg st="1" end="1"/>
                                            </p:txEl>
                                          </p:spTgt>
                                        </p:tgtEl>
                                        <p:attrNameLst>
                                          <p:attrName>style.visibility</p:attrName>
                                        </p:attrNameLst>
                                      </p:cBhvr>
                                      <p:to>
                                        <p:strVal val="visible"/>
                                      </p:to>
                                    </p:set>
                                    <p:animEffect transition="in" filter="wipe(left)">
                                      <p:cBhvr>
                                        <p:cTn id="121" dur="500"/>
                                        <p:tgtEl>
                                          <p:spTgt spid="28">
                                            <p:txEl>
                                              <p:pRg st="1" end="1"/>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28">
                                            <p:txEl>
                                              <p:pRg st="2" end="2"/>
                                            </p:txEl>
                                          </p:spTgt>
                                        </p:tgtEl>
                                        <p:attrNameLst>
                                          <p:attrName>style.visibility</p:attrName>
                                        </p:attrNameLst>
                                      </p:cBhvr>
                                      <p:to>
                                        <p:strVal val="visible"/>
                                      </p:to>
                                    </p:set>
                                    <p:animEffect transition="in" filter="wipe(left)">
                                      <p:cBhvr>
                                        <p:cTn id="126" dur="500"/>
                                        <p:tgtEl>
                                          <p:spTgt spid="28">
                                            <p:txEl>
                                              <p:pRg st="2" end="2"/>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28">
                                            <p:txEl>
                                              <p:pRg st="3" end="3"/>
                                            </p:txEl>
                                          </p:spTgt>
                                        </p:tgtEl>
                                        <p:attrNameLst>
                                          <p:attrName>style.visibility</p:attrName>
                                        </p:attrNameLst>
                                      </p:cBhvr>
                                      <p:to>
                                        <p:strVal val="visible"/>
                                      </p:to>
                                    </p:set>
                                    <p:animEffect transition="in" filter="wipe(left)">
                                      <p:cBhvr>
                                        <p:cTn id="131" dur="500"/>
                                        <p:tgtEl>
                                          <p:spTgt spid="28">
                                            <p:txEl>
                                              <p:pRg st="3" end="3"/>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nodeType="clickEffect">
                                  <p:stCondLst>
                                    <p:cond delay="0"/>
                                  </p:stCondLst>
                                  <p:childTnLst>
                                    <p:set>
                                      <p:cBhvr>
                                        <p:cTn id="135" dur="1" fill="hold">
                                          <p:stCondLst>
                                            <p:cond delay="0"/>
                                          </p:stCondLst>
                                        </p:cTn>
                                        <p:tgtEl>
                                          <p:spTgt spid="28">
                                            <p:txEl>
                                              <p:pRg st="4" end="4"/>
                                            </p:txEl>
                                          </p:spTgt>
                                        </p:tgtEl>
                                        <p:attrNameLst>
                                          <p:attrName>style.visibility</p:attrName>
                                        </p:attrNameLst>
                                      </p:cBhvr>
                                      <p:to>
                                        <p:strVal val="visible"/>
                                      </p:to>
                                    </p:set>
                                    <p:animEffect transition="in" filter="wipe(left)">
                                      <p:cBhvr>
                                        <p:cTn id="136" dur="500"/>
                                        <p:tgtEl>
                                          <p:spTgt spid="28">
                                            <p:txEl>
                                              <p:pRg st="4" end="4"/>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nodeType="clickEffect">
                                  <p:stCondLst>
                                    <p:cond delay="0"/>
                                  </p:stCondLst>
                                  <p:childTnLst>
                                    <p:set>
                                      <p:cBhvr>
                                        <p:cTn id="140" dur="1" fill="hold">
                                          <p:stCondLst>
                                            <p:cond delay="0"/>
                                          </p:stCondLst>
                                        </p:cTn>
                                        <p:tgtEl>
                                          <p:spTgt spid="28">
                                            <p:txEl>
                                              <p:pRg st="5" end="5"/>
                                            </p:txEl>
                                          </p:spTgt>
                                        </p:tgtEl>
                                        <p:attrNameLst>
                                          <p:attrName>style.visibility</p:attrName>
                                        </p:attrNameLst>
                                      </p:cBhvr>
                                      <p:to>
                                        <p:strVal val="visible"/>
                                      </p:to>
                                    </p:set>
                                    <p:animEffect transition="in" filter="wipe(left)">
                                      <p:cBhvr>
                                        <p:cTn id="141" dur="500"/>
                                        <p:tgtEl>
                                          <p:spTgt spid="28">
                                            <p:txEl>
                                              <p:pRg st="5" end="5"/>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nodeType="clickEffect">
                                  <p:stCondLst>
                                    <p:cond delay="0"/>
                                  </p:stCondLst>
                                  <p:childTnLst>
                                    <p:set>
                                      <p:cBhvr>
                                        <p:cTn id="145" dur="1" fill="hold">
                                          <p:stCondLst>
                                            <p:cond delay="0"/>
                                          </p:stCondLst>
                                        </p:cTn>
                                        <p:tgtEl>
                                          <p:spTgt spid="28">
                                            <p:txEl>
                                              <p:pRg st="6" end="6"/>
                                            </p:txEl>
                                          </p:spTgt>
                                        </p:tgtEl>
                                        <p:attrNameLst>
                                          <p:attrName>style.visibility</p:attrName>
                                        </p:attrNameLst>
                                      </p:cBhvr>
                                      <p:to>
                                        <p:strVal val="visible"/>
                                      </p:to>
                                    </p:set>
                                    <p:animEffect transition="in" filter="wipe(left)">
                                      <p:cBhvr>
                                        <p:cTn id="146" dur="500"/>
                                        <p:tgtEl>
                                          <p:spTgt spid="28">
                                            <p:txEl>
                                              <p:pRg st="6" end="6"/>
                                            </p:txEl>
                                          </p:spTgt>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wipe(left)">
                                      <p:cBhvr>
                                        <p:cTn id="1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4451" grpId="0" animBg="1"/>
      <p:bldP spid="2024452" grpId="0" animBg="1"/>
      <p:bldP spid="2024453" grpId="0" animBg="1"/>
      <p:bldP spid="2024454" grpId="0" animBg="1"/>
      <p:bldP spid="2024455" grpId="0" animBg="1"/>
      <p:bldP spid="2024456" grpId="0" animBg="1"/>
      <p:bldP spid="2024457" grpId="0" animBg="1"/>
      <p:bldP spid="2024458" grpId="0" animBg="1"/>
      <p:bldP spid="2024459" grpId="0" animBg="1"/>
      <p:bldP spid="2024460" grpId="0" animBg="1"/>
      <p:bldP spid="2024461" grpId="0" animBg="1"/>
      <p:bldP spid="2024462" grpId="0" animBg="1"/>
      <p:bldP spid="2024463" grpId="0" animBg="1"/>
      <p:bldP spid="2024464" grpId="0"/>
      <p:bldP spid="2024465" grpId="0"/>
      <p:bldP spid="2024466" grpId="0" animBg="1"/>
      <p:bldP spid="2024467" grpId="0"/>
      <p:bldP spid="2024468" grpId="0" animBg="1"/>
      <p:bldP spid="2024469" grpId="0"/>
      <p:bldP spid="2024470" grpId="0" animBg="1"/>
      <p:bldP spid="2024471" grpId="0"/>
      <p:bldP spid="2024472" grpId="0"/>
      <p:bldP spid="2024473"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endParaRPr lang="zh-CN" altLang="en-US" dirty="0"/>
          </a:p>
        </p:txBody>
      </p:sp>
      <p:sp>
        <p:nvSpPr>
          <p:cNvPr id="4" name="TextBox 24"/>
          <p:cNvSpPr txBox="1"/>
          <p:nvPr/>
        </p:nvSpPr>
        <p:spPr>
          <a:xfrm>
            <a:off x="596349" y="917548"/>
            <a:ext cx="10812385"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指令功能、寻址方式不同，数据通路不同，执行时间不同，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访存指令、寄存器运算指令、加法指令、除法指令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800" b="1" dirty="0">
                <a:latin typeface="Segoe UI Black" panose="020B0A02040204020203" pitchFamily="34" charset="0"/>
                <a:ea typeface="微软雅黑" panose="020B0503020204020204" pitchFamily="34" charset="-122"/>
                <a:cs typeface="Segoe UI Black" panose="020B0A02040204020203" pitchFamily="34" charset="0"/>
              </a:rPr>
              <a:t>PC++</a:t>
            </a:r>
            <a:endParaRPr lang="zh-CN" altLang="en-US"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无中断</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有中断请求</a:t>
              </a:r>
              <a:endParaRPr lang="zh-CN" altLang="en-US" sz="170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endParaRPr lang="zh-CN" altLang="en-US" sz="1400" dirty="0">
              <a:solidFill>
                <a:schemeClr val="bg1"/>
              </a:solidFill>
            </a:endParaRP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endParaRPr lang="zh-CN" altLang="en-US" sz="1400" b="1" dirty="0">
                <a:solidFill>
                  <a:schemeClr val="bg1"/>
                </a:solidFill>
              </a:endParaRP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endParaRPr lang="zh-CN" altLang="en-US" sz="1400" dirty="0">
              <a:solidFill>
                <a:schemeClr val="dk1"/>
              </a:solidFill>
            </a:endParaRP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endParaRPr lang="zh-CN" altLang="en-US" sz="1400" dirty="0">
              <a:solidFill>
                <a:schemeClr val="dk1"/>
              </a:solidFill>
            </a:endParaRP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endParaRPr lang="zh-CN" altLang="en-US" sz="1400" dirty="0">
              <a:solidFill>
                <a:schemeClr val="dk1"/>
              </a:solidFill>
            </a:endParaRP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endParaRPr lang="zh-CN" altLang="en-US" sz="1400" dirty="0">
              <a:solidFill>
                <a:schemeClr val="dk1"/>
              </a:solidFill>
            </a:endParaRP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endParaRPr lang="zh-CN" altLang="en-US" sz="1400" dirty="0">
              <a:solidFill>
                <a:schemeClr val="dk1"/>
              </a:solidFill>
            </a:endParaRP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endParaRPr lang="zh-CN" altLang="en-US" sz="1400" dirty="0">
              <a:solidFill>
                <a:schemeClr val="dk1"/>
              </a:solidFill>
            </a:endParaRP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endParaRPr lang="zh-CN" altLang="en-US" b="1" dirty="0"/>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endParaRPr lang="zh-CN" altLang="en-US" sz="1600" dirty="0">
                <a:latin typeface="微软雅黑" panose="020B0503020204020204" pitchFamily="34" charset="-122"/>
                <a:ea typeface="微软雅黑" panose="020B0503020204020204" pitchFamily="34" charset="-122"/>
              </a:endParaRP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endParaRPr lang="zh-CN" altLang="en-US" sz="16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0230928" y="2752158"/>
            <a:ext cx="712564" cy="1251051"/>
            <a:chOff x="7477684" y="2671771"/>
            <a:chExt cx="712564" cy="1251051"/>
          </a:xfrm>
        </p:grpSpPr>
        <p:sp>
          <p:nvSpPr>
            <p:cNvPr id="38" name="任意多边形 12"/>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850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关中断</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保存断点</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a:t>
            </a:r>
            <a:endParaRPr lang="zh-CN" altLang="en-US"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中断识别</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endParaRPr lang="zh-CN" altLang="en-US" sz="2600" dirty="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肘形连接符 102"/>
          <p:cNvCxnSpPr>
            <a:stCxn id="99" idx="3"/>
            <a:endCxn id="92" idx="3"/>
          </p:cNvCxnSpPr>
          <p:nvPr/>
        </p:nvCxnSpPr>
        <p:spPr>
          <a:xfrm flipH="1" flipV="1">
            <a:off x="9308717" y="647868"/>
            <a:ext cx="2452" cy="5499640"/>
          </a:xfrm>
          <a:prstGeom prst="bentConnector3">
            <a:avLst>
              <a:gd name="adj1" fmla="val -932300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58" idx="3"/>
            <a:endCxn id="6" idx="3"/>
          </p:cNvCxnSpPr>
          <p:nvPr/>
        </p:nvCxnSpPr>
        <p:spPr>
          <a:xfrm flipV="1">
            <a:off x="5196203" y="647868"/>
            <a:ext cx="8058" cy="5531215"/>
          </a:xfrm>
          <a:prstGeom prst="bentConnector3">
            <a:avLst>
              <a:gd name="adj1" fmla="val 293693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6" idx="2"/>
            <a:endCxn id="50" idx="0"/>
          </p:cNvCxnSpPr>
          <p:nvPr/>
        </p:nvCxnSpPr>
        <p:spPr>
          <a:xfrm>
            <a:off x="4240333" y="827888"/>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92" idx="2"/>
            <a:endCxn id="93" idx="0"/>
          </p:cNvCxnSpPr>
          <p:nvPr/>
        </p:nvCxnSpPr>
        <p:spPr>
          <a:xfrm>
            <a:off x="8344789" y="827888"/>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274128" y="2556080"/>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关中断</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6" name="矩形 65"/>
          <p:cNvSpPr/>
          <p:nvPr/>
        </p:nvSpPr>
        <p:spPr>
          <a:xfrm>
            <a:off x="3274128" y="302202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保存断点</a:t>
            </a:r>
            <a:r>
              <a:rPr kumimoji="0" lang="zh-CN" altLang="en-US"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r>
              <a:rPr kumimoji="0" lang="en-US" altLang="zh-CN"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a:t>
            </a:r>
            <a:r>
              <a:rPr lang="en-US" altLang="zh-CN" sz="1200" noProof="0">
                <a:ln>
                  <a:noFill/>
                </a:ln>
                <a:solidFill>
                  <a:schemeClr val="tx1"/>
                </a:solidFill>
                <a:effectLst/>
                <a:uLnTx/>
                <a:uFillTx/>
                <a:latin typeface="微软雅黑" panose="020B0503020204020204" pitchFamily="34" charset="-122"/>
                <a:ea typeface="微软雅黑" panose="020B0503020204020204" pitchFamily="34" charset="-122"/>
                <a:sym typeface="Wingdings" panose="05000000000000000000" pitchFamily="2" charset="2"/>
              </a:rPr>
              <a:t>→EPC</a:t>
            </a:r>
            <a:r>
              <a:rPr kumimoji="0" lang="zh-CN" altLang="en-US"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p:txBody>
      </p:sp>
      <p:sp>
        <p:nvSpPr>
          <p:cNvPr id="158" name="Text Box 5"/>
          <p:cNvSpPr txBox="1">
            <a:spLocks noChangeArrowheads="1"/>
          </p:cNvSpPr>
          <p:nvPr/>
        </p:nvSpPr>
        <p:spPr bwMode="auto">
          <a:xfrm>
            <a:off x="4230430" y="2182436"/>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Yes</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grpSp>
        <p:nvGrpSpPr>
          <p:cNvPr id="171" name="组合 170"/>
          <p:cNvGrpSpPr/>
          <p:nvPr/>
        </p:nvGrpSpPr>
        <p:grpSpPr>
          <a:xfrm>
            <a:off x="3645128" y="1331944"/>
            <a:ext cx="1193434" cy="1224136"/>
            <a:chOff x="740325" y="2747927"/>
            <a:chExt cx="936104" cy="1226675"/>
          </a:xfrm>
          <a:solidFill>
            <a:srgbClr val="00B050"/>
          </a:solidFill>
        </p:grpSpPr>
        <p:cxnSp>
          <p:nvCxnSpPr>
            <p:cNvPr id="89" name="直接箭头连接符 88"/>
            <p:cNvCxnSpPr/>
            <p:nvPr/>
          </p:nvCxnSpPr>
          <p:spPr>
            <a:xfrm>
              <a:off x="1203447" y="3511195"/>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中断</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cxnSp>
        <p:nvCxnSpPr>
          <p:cNvPr id="13" name="肘形连接符 12"/>
          <p:cNvCxnSpPr/>
          <p:nvPr/>
        </p:nvCxnSpPr>
        <p:spPr>
          <a:xfrm rot="16200000" flipH="1">
            <a:off x="4095492" y="323007"/>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276406" y="467848"/>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取指令</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0" name="矩形 49"/>
          <p:cNvSpPr/>
          <p:nvPr/>
        </p:nvSpPr>
        <p:spPr>
          <a:xfrm>
            <a:off x="3276406" y="1115920"/>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执行指令</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3" name="矩形 52"/>
          <p:cNvSpPr/>
          <p:nvPr/>
        </p:nvSpPr>
        <p:spPr>
          <a:xfrm>
            <a:off x="3268348" y="4171360"/>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保护现场</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 name="矩形 53"/>
          <p:cNvSpPr/>
          <p:nvPr/>
        </p:nvSpPr>
        <p:spPr>
          <a:xfrm>
            <a:off x="3268348" y="4629027"/>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中断服务</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5" name="矩形 54"/>
          <p:cNvSpPr/>
          <p:nvPr/>
        </p:nvSpPr>
        <p:spPr>
          <a:xfrm>
            <a:off x="3268348" y="5086694"/>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恢复现场</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8" name="矩形 57"/>
          <p:cNvSpPr/>
          <p:nvPr/>
        </p:nvSpPr>
        <p:spPr>
          <a:xfrm>
            <a:off x="3268348" y="5976458"/>
            <a:ext cx="1927855" cy="40525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lvl="0" algn="ctr"/>
            <a:r>
              <a:rPr lang="zh-CN" altLang="en-US" sz="1400" dirty="0">
                <a:solidFill>
                  <a:schemeClr val="tx1"/>
                </a:solidFill>
                <a:latin typeface="微软雅黑" panose="020B0503020204020204" pitchFamily="34" charset="-122"/>
                <a:ea typeface="微软雅黑" panose="020B0503020204020204" pitchFamily="34" charset="-122"/>
              </a:rPr>
              <a:t>中断返回</a:t>
            </a:r>
            <a:r>
              <a:rPr lang="zh-CN" altLang="en-US" sz="1200" dirty="0">
                <a:solidFill>
                  <a:schemeClr val="tx1"/>
                </a:solidFill>
                <a:latin typeface="微软雅黑" panose="020B0503020204020204" pitchFamily="34" charset="-122"/>
                <a:ea typeface="微软雅黑" panose="020B0503020204020204" pitchFamily="34" charset="-122"/>
                <a:sym typeface="+mn-ea"/>
              </a:rPr>
              <a:t>（</a:t>
            </a:r>
            <a:r>
              <a:rPr lang="en-US" altLang="zh-CN" sz="1200" dirty="0">
                <a:solidFill>
                  <a:schemeClr val="dk1"/>
                </a:solidFill>
                <a:sym typeface="+mn-ea"/>
              </a:rPr>
              <a:t>EPC</a:t>
            </a:r>
            <a:r>
              <a:rPr lang="en-US" altLang="zh-CN" sz="1200" dirty="0">
                <a:solidFill>
                  <a:schemeClr val="dk1"/>
                </a:solidFill>
                <a:sym typeface="Wingdings" panose="05000000000000000000" pitchFamily="2" charset="2"/>
              </a:rPr>
              <a:t>PC</a:t>
            </a:r>
            <a:r>
              <a:rPr lang="zh-CN" altLang="en-US" sz="1200" dirty="0">
                <a:solidFill>
                  <a:schemeClr val="dk1"/>
                </a:solidFill>
                <a:sym typeface="Wingdings" panose="05000000000000000000" pitchFamily="2" charset="2"/>
              </a:rPr>
              <a:t>）</a:t>
            </a:r>
            <a:endParaRPr lang="zh-CN" altLang="en-US" sz="1200" dirty="0">
              <a:solidFill>
                <a:schemeClr val="dk1"/>
              </a:solidFill>
              <a:latin typeface="微软雅黑" panose="020B0503020204020204" pitchFamily="34" charset="-122"/>
              <a:ea typeface="微软雅黑" panose="020B0503020204020204" pitchFamily="34" charset="-122"/>
              <a:sym typeface="Wingdings" panose="05000000000000000000" pitchFamily="2" charset="2"/>
            </a:endParaRPr>
          </a:p>
        </p:txBody>
      </p:sp>
      <p:grpSp>
        <p:nvGrpSpPr>
          <p:cNvPr id="78" name="组合 77"/>
          <p:cNvGrpSpPr/>
          <p:nvPr/>
        </p:nvGrpSpPr>
        <p:grpSpPr>
          <a:xfrm>
            <a:off x="3205315" y="635169"/>
            <a:ext cx="577930" cy="1401176"/>
            <a:chOff x="1420927" y="813291"/>
            <a:chExt cx="577930" cy="1401176"/>
          </a:xfrm>
        </p:grpSpPr>
        <p:sp>
          <p:nvSpPr>
            <p:cNvPr id="156" name="Text Box 5"/>
            <p:cNvSpPr txBox="1">
              <a:spLocks noChangeArrowheads="1"/>
            </p:cNvSpPr>
            <p:nvPr/>
          </p:nvSpPr>
          <p:spPr bwMode="auto">
            <a:xfrm>
              <a:off x="1420927" y="1845135"/>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No</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cxnSp>
          <p:nvCxnSpPr>
            <p:cNvPr id="21" name="肘形连接符 20"/>
            <p:cNvCxnSpPr>
              <a:stCxn id="4" idx="3"/>
              <a:endCxn id="6" idx="1"/>
            </p:cNvCxnSpPr>
            <p:nvPr/>
          </p:nvCxnSpPr>
          <p:spPr>
            <a:xfrm rot="10800000">
              <a:off x="1492018" y="8132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80" name="矩形 79"/>
          <p:cNvSpPr/>
          <p:nvPr/>
        </p:nvSpPr>
        <p:spPr>
          <a:xfrm>
            <a:off x="7368074" y="2556080"/>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关中断</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1" name="矩形 80"/>
          <p:cNvSpPr/>
          <p:nvPr/>
        </p:nvSpPr>
        <p:spPr>
          <a:xfrm>
            <a:off x="7368074" y="302202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保存断点</a:t>
            </a:r>
            <a:r>
              <a:rPr lang="zh-CN" altLang="en-US" sz="1400" noProof="0">
                <a:ln>
                  <a:noFill/>
                </a:ln>
                <a:solidFill>
                  <a:schemeClr val="tx1"/>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lang="en-US" altLang="zh-CN" sz="1200" noProof="0">
                <a:ln>
                  <a:noFill/>
                </a:ln>
                <a:solidFill>
                  <a:schemeClr val="tx1"/>
                </a:solidFill>
                <a:effectLst/>
                <a:uLnTx/>
                <a:uFillTx/>
                <a:latin typeface="微软雅黑" panose="020B0503020204020204" pitchFamily="34" charset="-122"/>
                <a:ea typeface="微软雅黑" panose="020B0503020204020204" pitchFamily="34" charset="-122"/>
                <a:sym typeface="Wingdings" panose="05000000000000000000" pitchFamily="2" charset="2"/>
              </a:rPr>
              <a:t>PC→EPC</a:t>
            </a:r>
            <a:r>
              <a:rPr lang="zh-CN" altLang="en-US" sz="1200" noProof="0">
                <a:ln>
                  <a:noFill/>
                </a:ln>
                <a:solidFill>
                  <a:schemeClr val="tx1"/>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endParaRPr kumimoji="0" lang="zh-CN" altLang="en-US"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p:txBody>
      </p:sp>
      <p:sp>
        <p:nvSpPr>
          <p:cNvPr id="83" name="Text Box 5"/>
          <p:cNvSpPr txBox="1">
            <a:spLocks noChangeArrowheads="1"/>
          </p:cNvSpPr>
          <p:nvPr/>
        </p:nvSpPr>
        <p:spPr bwMode="auto">
          <a:xfrm>
            <a:off x="8332001" y="2201158"/>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Yes</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sp>
        <p:nvSpPr>
          <p:cNvPr id="84" name="Text Box 5"/>
          <p:cNvSpPr txBox="1">
            <a:spLocks noChangeArrowheads="1"/>
          </p:cNvSpPr>
          <p:nvPr/>
        </p:nvSpPr>
        <p:spPr bwMode="auto">
          <a:xfrm>
            <a:off x="7355451" y="1669003"/>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rPr>
              <a:t>No</a:t>
            </a:r>
            <a:endParaRPr kumimoji="0" lang="zh-CN" altLang="en-US" sz="1800" b="0" i="0" u="none" strike="noStrike" kern="1200" cap="none" spc="0" normalizeH="0" baseline="0" noProof="0" dirty="0">
              <a:ln>
                <a:noFill/>
              </a:ln>
              <a:solidFill>
                <a:prstClr val="black"/>
              </a:solidFill>
              <a:effectLst/>
              <a:uLnTx/>
              <a:uFillTx/>
              <a:latin typeface="Tahoma" panose="020B0604030504040204" pitchFamily="34" charset="0"/>
              <a:ea typeface="宋体" panose="02010600030101010101" pitchFamily="2" charset="-122"/>
              <a:cs typeface="+mn-cs"/>
            </a:endParaRPr>
          </a:p>
        </p:txBody>
      </p:sp>
      <p:grpSp>
        <p:nvGrpSpPr>
          <p:cNvPr id="85" name="组合 84"/>
          <p:cNvGrpSpPr/>
          <p:nvPr/>
        </p:nvGrpSpPr>
        <p:grpSpPr>
          <a:xfrm>
            <a:off x="7749584" y="1331944"/>
            <a:ext cx="1193434" cy="1224136"/>
            <a:chOff x="740325" y="2747927"/>
            <a:chExt cx="936104" cy="1226675"/>
          </a:xfrm>
          <a:solidFill>
            <a:srgbClr val="00B050"/>
          </a:solidFill>
        </p:grpSpPr>
        <p:cxnSp>
          <p:nvCxnSpPr>
            <p:cNvPr id="88" name="直接箭头连接符 87"/>
            <p:cNvCxnSpPr/>
            <p:nvPr/>
          </p:nvCxnSpPr>
          <p:spPr>
            <a:xfrm>
              <a:off x="1205898" y="3511195"/>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87" name="六边形 86"/>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中断</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cxnSp>
        <p:nvCxnSpPr>
          <p:cNvPr id="91" name="肘形连接符 90"/>
          <p:cNvCxnSpPr/>
          <p:nvPr/>
        </p:nvCxnSpPr>
        <p:spPr>
          <a:xfrm rot="16200000" flipH="1">
            <a:off x="8199948" y="323007"/>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7380862" y="467848"/>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取指令</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3" name="矩形 92"/>
          <p:cNvSpPr/>
          <p:nvPr/>
        </p:nvSpPr>
        <p:spPr>
          <a:xfrm>
            <a:off x="7380862" y="1115920"/>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执行指令</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5" name="矩形 94"/>
          <p:cNvSpPr/>
          <p:nvPr/>
        </p:nvSpPr>
        <p:spPr>
          <a:xfrm>
            <a:off x="7383314" y="4171360"/>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保护现场</a:t>
            </a:r>
            <a:r>
              <a:rPr kumimoji="0" lang="en-US" altLang="zh-CN" sz="105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05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含屏蔽字）</a:t>
            </a:r>
            <a:endParaRPr kumimoji="0" lang="en-US" altLang="zh-CN" sz="105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载入设备屏蔽字、</a:t>
            </a:r>
            <a:r>
              <a:rPr kumimoji="0" lang="en-US" altLang="zh-CN" sz="105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EPC</a:t>
            </a:r>
            <a:r>
              <a:rPr lang="zh-CN" altLang="en-US" sz="1050" dirty="0">
                <a:solidFill>
                  <a:schemeClr val="tx1"/>
                </a:solidFill>
                <a:latin typeface="微软雅黑" panose="020B0503020204020204" pitchFamily="34" charset="-122"/>
                <a:ea typeface="微软雅黑" panose="020B0503020204020204" pitchFamily="34" charset="-122"/>
              </a:rPr>
              <a:t>）</a:t>
            </a:r>
            <a:endParaRPr kumimoji="0" lang="zh-CN" altLang="en-US" sz="105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6" name="矩形 95"/>
          <p:cNvSpPr/>
          <p:nvPr/>
        </p:nvSpPr>
        <p:spPr>
          <a:xfrm>
            <a:off x="7383314" y="4629027"/>
            <a:ext cx="1927855" cy="395664"/>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开中断</a:t>
            </a:r>
            <a:endPar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97" name="矩形 96"/>
          <p:cNvSpPr/>
          <p:nvPr/>
        </p:nvSpPr>
        <p:spPr>
          <a:xfrm>
            <a:off x="7383314" y="5078102"/>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中断服务</a:t>
            </a:r>
            <a:endPar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98" name="矩形 97"/>
          <p:cNvSpPr/>
          <p:nvPr/>
        </p:nvSpPr>
        <p:spPr>
          <a:xfrm>
            <a:off x="7380865" y="5523710"/>
            <a:ext cx="1927852" cy="408014"/>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关中断</a:t>
            </a:r>
            <a:r>
              <a:rPr kumimoji="0" lang="zh-CN" altLang="en-US" sz="11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恢复现场，</a:t>
            </a:r>
            <a:r>
              <a:rPr lang="zh-CN" altLang="en-US" sz="1100" b="1">
                <a:solidFill>
                  <a:srgbClr val="FF0000"/>
                </a:solidFill>
                <a:latin typeface="微软雅黑" panose="020B0503020204020204" pitchFamily="34" charset="-122"/>
                <a:ea typeface="微软雅黑" panose="020B0503020204020204" pitchFamily="34" charset="-122"/>
              </a:rPr>
              <a:t>开中断</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99" name="矩形 98"/>
          <p:cNvSpPr/>
          <p:nvPr/>
        </p:nvSpPr>
        <p:spPr>
          <a:xfrm>
            <a:off x="7383314" y="5976457"/>
            <a:ext cx="1927855" cy="405251"/>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中断返回</a:t>
            </a:r>
            <a:r>
              <a:rPr lang="zh-CN" altLang="en-US" sz="1200" dirty="0">
                <a:solidFill>
                  <a:schemeClr val="tx1"/>
                </a:solidFill>
                <a:latin typeface="微软雅黑" panose="020B0503020204020204" pitchFamily="34" charset="-122"/>
                <a:ea typeface="微软雅黑" panose="020B0503020204020204" pitchFamily="34" charset="-122"/>
                <a:sym typeface="+mn-ea"/>
              </a:rPr>
              <a:t>（</a:t>
            </a:r>
            <a:r>
              <a:rPr lang="en-US" altLang="zh-CN" sz="1200" dirty="0">
                <a:solidFill>
                  <a:schemeClr val="dk1"/>
                </a:solidFill>
                <a:sym typeface="+mn-ea"/>
              </a:rPr>
              <a:t>EPC</a:t>
            </a:r>
            <a:r>
              <a:rPr lang="en-US" altLang="zh-CN" sz="1200" dirty="0">
                <a:solidFill>
                  <a:schemeClr val="dk1"/>
                </a:solidFill>
                <a:sym typeface="Wingdings" panose="05000000000000000000" pitchFamily="2" charset="2"/>
              </a:rPr>
              <a:t>PC</a:t>
            </a:r>
            <a:r>
              <a:rPr lang="zh-CN" altLang="en-US" sz="1200" dirty="0">
                <a:solidFill>
                  <a:schemeClr val="dk1"/>
                </a:solidFill>
                <a:sym typeface="Wingdings" panose="05000000000000000000" pitchFamily="2" charset="2"/>
              </a:rPr>
              <a:t>）</a:t>
            </a:r>
            <a:endParaRPr kumimoji="0" lang="zh-CN" altLang="en-US" sz="12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p:txBody>
      </p:sp>
      <p:cxnSp>
        <p:nvCxnSpPr>
          <p:cNvPr id="101" name="肘形连接符 100"/>
          <p:cNvCxnSpPr>
            <a:stCxn id="87" idx="3"/>
            <a:endCxn id="92" idx="1"/>
          </p:cNvCxnSpPr>
          <p:nvPr/>
        </p:nvCxnSpPr>
        <p:spPr>
          <a:xfrm rot="10800000">
            <a:off x="7380863" y="647870"/>
            <a:ext cx="368723" cy="1352347"/>
          </a:xfrm>
          <a:prstGeom prst="bentConnector3">
            <a:avLst>
              <a:gd name="adj1" fmla="val 217107"/>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2179416" y="2596730"/>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响应</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2" name="TextBox 71"/>
            <p:cNvSpPr txBox="1"/>
            <p:nvPr/>
          </p:nvSpPr>
          <p:spPr>
            <a:xfrm>
              <a:off x="179004" y="2564903"/>
              <a:ext cx="43204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中断隐指令</a:t>
              </a:r>
              <a:endPar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grpSp>
      <p:grpSp>
        <p:nvGrpSpPr>
          <p:cNvPr id="129" name="组合 128"/>
          <p:cNvGrpSpPr/>
          <p:nvPr/>
        </p:nvGrpSpPr>
        <p:grpSpPr>
          <a:xfrm>
            <a:off x="2594134" y="4178505"/>
            <a:ext cx="593903" cy="2208380"/>
            <a:chOff x="593721" y="2533546"/>
            <a:chExt cx="593903" cy="1311053"/>
          </a:xfrm>
        </p:grpSpPr>
        <p:grpSp>
          <p:nvGrpSpPr>
            <p:cNvPr id="130" name="组合 129"/>
            <p:cNvGrpSpPr/>
            <p:nvPr/>
          </p:nvGrpSpPr>
          <p:grpSpPr>
            <a:xfrm>
              <a:off x="683568" y="2533546"/>
              <a:ext cx="504056" cy="1311053"/>
              <a:chOff x="-324544" y="2533546"/>
              <a:chExt cx="1008112" cy="1311053"/>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6"/>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44599"/>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服务程序</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40" name="组合 139"/>
          <p:cNvGrpSpPr/>
          <p:nvPr/>
        </p:nvGrpSpPr>
        <p:grpSpPr>
          <a:xfrm>
            <a:off x="6667600" y="2596730"/>
            <a:ext cx="593903" cy="1327502"/>
            <a:chOff x="593721" y="2533546"/>
            <a:chExt cx="593903" cy="1327502"/>
          </a:xfrm>
        </p:grpSpPr>
        <p:grpSp>
          <p:nvGrpSpPr>
            <p:cNvPr id="141" name="组合 140"/>
            <p:cNvGrpSpPr/>
            <p:nvPr/>
          </p:nvGrpSpPr>
          <p:grpSpPr>
            <a:xfrm>
              <a:off x="683568" y="2533546"/>
              <a:ext cx="504056" cy="1327502"/>
              <a:chOff x="-324544" y="2533546"/>
              <a:chExt cx="1008112" cy="1327502"/>
            </a:xfrm>
          </p:grpSpPr>
          <p:cxnSp>
            <p:nvCxnSpPr>
              <p:cNvPr id="143" name="直接连接符 1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2" name="TextBox 141"/>
            <p:cNvSpPr txBox="1"/>
            <p:nvPr/>
          </p:nvSpPr>
          <p:spPr>
            <a:xfrm>
              <a:off x="593721" y="2671726"/>
              <a:ext cx="43204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响应</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146" name="组合 145"/>
          <p:cNvGrpSpPr/>
          <p:nvPr/>
        </p:nvGrpSpPr>
        <p:grpSpPr>
          <a:xfrm>
            <a:off x="6667600" y="4178505"/>
            <a:ext cx="593903" cy="2208380"/>
            <a:chOff x="593721" y="2533546"/>
            <a:chExt cx="593903" cy="1311053"/>
          </a:xfrm>
        </p:grpSpPr>
        <p:grpSp>
          <p:nvGrpSpPr>
            <p:cNvPr id="147" name="组合 146"/>
            <p:cNvGrpSpPr/>
            <p:nvPr/>
          </p:nvGrpSpPr>
          <p:grpSpPr>
            <a:xfrm>
              <a:off x="683568" y="2533546"/>
              <a:ext cx="504056" cy="1311053"/>
              <a:chOff x="-324544" y="2533546"/>
              <a:chExt cx="1008112" cy="1311053"/>
            </a:xfrm>
          </p:grpSpPr>
          <p:cxnSp>
            <p:nvCxnSpPr>
              <p:cNvPr id="149" name="直接连接符 148"/>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324544" y="3844599"/>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8" name="TextBox 147"/>
            <p:cNvSpPr txBox="1"/>
            <p:nvPr/>
          </p:nvSpPr>
          <p:spPr>
            <a:xfrm>
              <a:off x="593721" y="2733201"/>
              <a:ext cx="432048" cy="9318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中断</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服务程序</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cxnSp>
        <p:nvCxnSpPr>
          <p:cNvPr id="70" name="直接箭头连接符 69"/>
          <p:cNvCxnSpPr/>
          <p:nvPr/>
        </p:nvCxnSpPr>
        <p:spPr>
          <a:xfrm flipH="1">
            <a:off x="4240333" y="3898957"/>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8344789" y="3898957"/>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3274128" y="34921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中断识别</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lang="en-US" altLang="zh-CN" sz="1200" noProof="0">
                <a:ln>
                  <a:noFill/>
                </a:ln>
                <a:solidFill>
                  <a:schemeClr val="tx1"/>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lang="zh-CN" altLang="en-US" sz="1200" noProof="0">
                <a:ln>
                  <a:noFill/>
                </a:ln>
                <a:solidFill>
                  <a:schemeClr val="tx1"/>
                </a:solidFill>
                <a:effectLst/>
                <a:uLnTx/>
                <a:uFillTx/>
                <a:latin typeface="微软雅黑" panose="020B0503020204020204" pitchFamily="34" charset="-122"/>
                <a:ea typeface="微软雅黑" panose="020B0503020204020204" pitchFamily="34" charset="-122"/>
                <a:sym typeface="+mn-ea"/>
              </a:rPr>
              <a:t>新地址</a:t>
            </a:r>
            <a:r>
              <a:rPr lang="en-US" altLang="zh-CN" sz="1200" noProof="0">
                <a:ln>
                  <a:noFill/>
                </a:ln>
                <a:solidFill>
                  <a:schemeClr val="tx1"/>
                </a:solidFill>
                <a:effectLst/>
                <a:uLnTx/>
                <a:uFillTx/>
                <a:latin typeface="微软雅黑" panose="020B0503020204020204" pitchFamily="34" charset="-122"/>
                <a:ea typeface="微软雅黑" panose="020B0503020204020204" pitchFamily="34" charset="-122"/>
                <a:sym typeface="Wingdings" panose="05000000000000000000" pitchFamily="2" charset="2"/>
              </a:rPr>
              <a:t>→PC)</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p:txBody>
      </p:sp>
      <p:sp>
        <p:nvSpPr>
          <p:cNvPr id="82" name="矩形 81"/>
          <p:cNvSpPr/>
          <p:nvPr/>
        </p:nvSpPr>
        <p:spPr>
          <a:xfrm>
            <a:off x="7368074" y="34921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中断识别</a:t>
            </a:r>
            <a:r>
              <a:rPr kumimoji="0" lang="en-US" altLang="zh-CN" sz="14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lang="en-US" altLang="zh-CN" sz="1200" noProof="0">
                <a:ln>
                  <a:noFill/>
                </a:ln>
                <a:solidFill>
                  <a:schemeClr val="tx1"/>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r>
              <a:rPr kumimoji="0" lang="zh-CN" altLang="en-US"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rPr>
              <a:t>新地址</a:t>
            </a:r>
            <a:r>
              <a:rPr kumimoji="0" lang="en-US" altLang="zh-CN"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a:t>
            </a:r>
            <a:r>
              <a:rPr lang="en-US" altLang="zh-CN" sz="1200" noProof="0">
                <a:ln>
                  <a:noFill/>
                </a:ln>
                <a:solidFill>
                  <a:schemeClr val="tx1"/>
                </a:solidFill>
                <a:effectLst/>
                <a:uLnTx/>
                <a:uFillTx/>
                <a:latin typeface="微软雅黑" panose="020B0503020204020204" pitchFamily="34" charset="-122"/>
                <a:ea typeface="微软雅黑" panose="020B0503020204020204" pitchFamily="34" charset="-122"/>
                <a:sym typeface="Wingdings" panose="05000000000000000000" pitchFamily="2" charset="2"/>
              </a:rPr>
              <a:t>)</a:t>
            </a:r>
            <a:endParaRPr kumimoji="0" lang="en-US" altLang="zh-CN" sz="12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endParaRPr>
          </a:p>
        </p:txBody>
      </p:sp>
      <p:sp>
        <p:nvSpPr>
          <p:cNvPr id="75" name="矩形 74"/>
          <p:cNvSpPr/>
          <p:nvPr/>
        </p:nvSpPr>
        <p:spPr>
          <a:xfrm>
            <a:off x="3273448" y="5533571"/>
            <a:ext cx="1927855" cy="398152"/>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rPr>
              <a:t>开中断</a:t>
            </a:r>
            <a:endPar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grpSp>
        <p:nvGrpSpPr>
          <p:cNvPr id="73" name="组合 72"/>
          <p:cNvGrpSpPr/>
          <p:nvPr/>
        </p:nvGrpSpPr>
        <p:grpSpPr>
          <a:xfrm>
            <a:off x="12745405" y="2651035"/>
            <a:ext cx="2681450" cy="777965"/>
            <a:chOff x="571368" y="4534293"/>
            <a:chExt cx="2672205" cy="777965"/>
          </a:xfrm>
        </p:grpSpPr>
        <p:sp>
          <p:nvSpPr>
            <p:cNvPr id="74" name="矩形 73"/>
            <p:cNvSpPr/>
            <p:nvPr/>
          </p:nvSpPr>
          <p:spPr>
            <a:xfrm>
              <a:off x="747312" y="4732301"/>
              <a:ext cx="2313745"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571368" y="4534293"/>
              <a:ext cx="2672205" cy="707886"/>
            </a:xfrm>
            <a:prstGeom prst="rect">
              <a:avLst/>
            </a:prstGeom>
          </p:spPr>
          <p:txBody>
            <a:bodyPr wrap="square">
              <a:spAutoFit/>
            </a:bodyPr>
            <a:lstStyle/>
            <a:p>
              <a:pPr algn="ctr">
                <a:defRPr/>
              </a:pPr>
              <a:endParaRPr lang="en-US" altLang="zh-CN" sz="2000" b="1" dirty="0">
                <a:solidFill>
                  <a:srgbClr val="FF0000"/>
                </a:solidFill>
                <a:latin typeface="+mn-ea"/>
              </a:endParaRPr>
            </a:p>
            <a:p>
              <a:pPr algn="ctr">
                <a:defRPr/>
              </a:pPr>
              <a:r>
                <a:rPr lang="zh-CN" altLang="en-US" sz="2000" b="1" dirty="0">
                  <a:solidFill>
                    <a:schemeClr val="bg1"/>
                  </a:solidFill>
                  <a:latin typeface="+mn-ea"/>
                </a:rPr>
                <a:t>如何保存断点</a:t>
              </a:r>
              <a:endParaRPr lang="en-US" altLang="zh-CN" sz="2000" b="1" dirty="0">
                <a:solidFill>
                  <a:srgbClr val="FF0000"/>
                </a:solidFill>
                <a:latin typeface="+mn-ea"/>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2924"/>
    </mc:Choice>
    <mc:Fallback>
      <p:transition spd="slow" advTm="5129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up)">
                                      <p:cBhvr>
                                        <p:cTn id="17" dur="10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10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up)">
                                      <p:cBhvr>
                                        <p:cTn id="27" dur="10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wipe(up)">
                                      <p:cBhvr>
                                        <p:cTn id="32" dur="1000"/>
                                        <p:tgtEl>
                                          <p:spTgt spid="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10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10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up)">
                                      <p:cBhvr>
                                        <p:cTn id="47" dur="10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up)">
                                      <p:cBhvr>
                                        <p:cTn id="52" dur="10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10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down)">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repeatCount="2000" fill="hold" nodeType="clickEffect">
                                  <p:stCondLst>
                                    <p:cond delay="0"/>
                                  </p:stCondLst>
                                  <p:childTnLst>
                                    <p:set>
                                      <p:cBhvr>
                                        <p:cTn id="66" dur="1" fill="hold">
                                          <p:stCondLst>
                                            <p:cond delay="0"/>
                                          </p:stCondLst>
                                        </p:cTn>
                                        <p:tgtEl>
                                          <p:spTgt spid="129"/>
                                        </p:tgtEl>
                                        <p:attrNameLst>
                                          <p:attrName>style.visibility</p:attrName>
                                        </p:attrNameLst>
                                      </p:cBhvr>
                                      <p:to>
                                        <p:strVal val="visible"/>
                                      </p:to>
                                    </p:set>
                                    <p:animEffect transition="in" filter="wipe(up)">
                                      <p:cBhvr>
                                        <p:cTn id="67" dur="1000"/>
                                        <p:tgtEl>
                                          <p:spTgt spid="129"/>
                                        </p:tgtEl>
                                      </p:cBhvr>
                                    </p:animEffect>
                                  </p:childTnLst>
                                </p:cTn>
                              </p:par>
                            </p:childTnLst>
                          </p:cTn>
                        </p:par>
                        <p:par>
                          <p:cTn id="68" fill="hold">
                            <p:stCondLst>
                              <p:cond delay="1000"/>
                            </p:stCondLst>
                            <p:childTnLst>
                              <p:par>
                                <p:cTn id="69" presetID="22" presetClass="entr" presetSubtype="1" fill="hold" nodeType="after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wipe(up)">
                                      <p:cBhvr>
                                        <p:cTn id="71" dur="1000"/>
                                        <p:tgtEl>
                                          <p:spTgt spid="9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wipe(up)">
                                      <p:cBhvr>
                                        <p:cTn id="76" dur="1000"/>
                                        <p:tgtEl>
                                          <p:spTgt spid="9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wipe(up)">
                                      <p:cBhvr>
                                        <p:cTn id="81" dur="1000"/>
                                        <p:tgtEl>
                                          <p:spTgt spid="9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93"/>
                                        </p:tgtEl>
                                        <p:attrNameLst>
                                          <p:attrName>style.visibility</p:attrName>
                                        </p:attrNameLst>
                                      </p:cBhvr>
                                      <p:to>
                                        <p:strVal val="visible"/>
                                      </p:to>
                                    </p:set>
                                    <p:animEffect transition="in" filter="wipe(up)">
                                      <p:cBhvr>
                                        <p:cTn id="86" dur="1000"/>
                                        <p:tgtEl>
                                          <p:spTgt spid="9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85"/>
                                        </p:tgtEl>
                                        <p:attrNameLst>
                                          <p:attrName>style.visibility</p:attrName>
                                        </p:attrNameLst>
                                      </p:cBhvr>
                                      <p:to>
                                        <p:strVal val="visible"/>
                                      </p:to>
                                    </p:set>
                                    <p:animEffect transition="in" filter="wipe(up)">
                                      <p:cBhvr>
                                        <p:cTn id="91" dur="1000"/>
                                        <p:tgtEl>
                                          <p:spTgt spid="8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wipe(up)">
                                      <p:cBhvr>
                                        <p:cTn id="96" dur="1000"/>
                                        <p:tgtEl>
                                          <p:spTgt spid="8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wipe(down)">
                                      <p:cBhvr>
                                        <p:cTn id="101" dur="10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wipe(up)">
                                      <p:cBhvr>
                                        <p:cTn id="106" dur="1000"/>
                                        <p:tgtEl>
                                          <p:spTgt spid="83"/>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80"/>
                                        </p:tgtEl>
                                        <p:attrNameLst>
                                          <p:attrName>style.visibility</p:attrName>
                                        </p:attrNameLst>
                                      </p:cBhvr>
                                      <p:to>
                                        <p:strVal val="visible"/>
                                      </p:to>
                                    </p:set>
                                    <p:animEffect transition="in" filter="wipe(up)">
                                      <p:cBhvr>
                                        <p:cTn id="111" dur="1000"/>
                                        <p:tgtEl>
                                          <p:spTgt spid="8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0" nodeType="clickEffect">
                                  <p:stCondLst>
                                    <p:cond delay="0"/>
                                  </p:stCondLst>
                                  <p:childTnLst>
                                    <p:set>
                                      <p:cBhvr>
                                        <p:cTn id="115" dur="1" fill="hold">
                                          <p:stCondLst>
                                            <p:cond delay="0"/>
                                          </p:stCondLst>
                                        </p:cTn>
                                        <p:tgtEl>
                                          <p:spTgt spid="81"/>
                                        </p:tgtEl>
                                        <p:attrNameLst>
                                          <p:attrName>style.visibility</p:attrName>
                                        </p:attrNameLst>
                                      </p:cBhvr>
                                      <p:to>
                                        <p:strVal val="visible"/>
                                      </p:to>
                                    </p:set>
                                    <p:animEffect transition="in" filter="wipe(up)">
                                      <p:cBhvr>
                                        <p:cTn id="116" dur="1000"/>
                                        <p:tgtEl>
                                          <p:spTgt spid="8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1" fill="hold" grpId="0" nodeType="click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wipe(up)">
                                      <p:cBhvr>
                                        <p:cTn id="121" dur="1000"/>
                                        <p:tgtEl>
                                          <p:spTgt spid="8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1" fill="hold" nodeType="clickEffect">
                                  <p:stCondLst>
                                    <p:cond delay="0"/>
                                  </p:stCondLst>
                                  <p:childTnLst>
                                    <p:set>
                                      <p:cBhvr>
                                        <p:cTn id="125" dur="1" fill="hold">
                                          <p:stCondLst>
                                            <p:cond delay="0"/>
                                          </p:stCondLst>
                                        </p:cTn>
                                        <p:tgtEl>
                                          <p:spTgt spid="102"/>
                                        </p:tgtEl>
                                        <p:attrNameLst>
                                          <p:attrName>style.visibility</p:attrName>
                                        </p:attrNameLst>
                                      </p:cBhvr>
                                      <p:to>
                                        <p:strVal val="visible"/>
                                      </p:to>
                                    </p:set>
                                    <p:animEffect transition="in" filter="wipe(up)">
                                      <p:cBhvr>
                                        <p:cTn id="126" dur="1000"/>
                                        <p:tgtEl>
                                          <p:spTgt spid="10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1" fill="hold" grpId="0" nodeType="clickEffect">
                                  <p:stCondLst>
                                    <p:cond delay="0"/>
                                  </p:stCondLst>
                                  <p:childTnLst>
                                    <p:set>
                                      <p:cBhvr>
                                        <p:cTn id="130" dur="1" fill="hold">
                                          <p:stCondLst>
                                            <p:cond delay="0"/>
                                          </p:stCondLst>
                                        </p:cTn>
                                        <p:tgtEl>
                                          <p:spTgt spid="95"/>
                                        </p:tgtEl>
                                        <p:attrNameLst>
                                          <p:attrName>style.visibility</p:attrName>
                                        </p:attrNameLst>
                                      </p:cBhvr>
                                      <p:to>
                                        <p:strVal val="visible"/>
                                      </p:to>
                                    </p:set>
                                    <p:animEffect transition="in" filter="wipe(up)">
                                      <p:cBhvr>
                                        <p:cTn id="131" dur="1000"/>
                                        <p:tgtEl>
                                          <p:spTgt spid="95"/>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1" fill="hold" grpId="0" nodeType="clickEffect">
                                  <p:stCondLst>
                                    <p:cond delay="0"/>
                                  </p:stCondLst>
                                  <p:childTnLst>
                                    <p:set>
                                      <p:cBhvr>
                                        <p:cTn id="135" dur="1" fill="hold">
                                          <p:stCondLst>
                                            <p:cond delay="0"/>
                                          </p:stCondLst>
                                        </p:cTn>
                                        <p:tgtEl>
                                          <p:spTgt spid="96"/>
                                        </p:tgtEl>
                                        <p:attrNameLst>
                                          <p:attrName>style.visibility</p:attrName>
                                        </p:attrNameLst>
                                      </p:cBhvr>
                                      <p:to>
                                        <p:strVal val="visible"/>
                                      </p:to>
                                    </p:set>
                                    <p:animEffect transition="in" filter="wipe(up)">
                                      <p:cBhvr>
                                        <p:cTn id="136" dur="1000"/>
                                        <p:tgtEl>
                                          <p:spTgt spid="96"/>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grpId="0" nodeType="clickEffect">
                                  <p:stCondLst>
                                    <p:cond delay="0"/>
                                  </p:stCondLst>
                                  <p:childTnLst>
                                    <p:set>
                                      <p:cBhvr>
                                        <p:cTn id="140" dur="1" fill="hold">
                                          <p:stCondLst>
                                            <p:cond delay="0"/>
                                          </p:stCondLst>
                                        </p:cTn>
                                        <p:tgtEl>
                                          <p:spTgt spid="97"/>
                                        </p:tgtEl>
                                        <p:attrNameLst>
                                          <p:attrName>style.visibility</p:attrName>
                                        </p:attrNameLst>
                                      </p:cBhvr>
                                      <p:to>
                                        <p:strVal val="visible"/>
                                      </p:to>
                                    </p:set>
                                    <p:animEffect transition="in" filter="wipe(up)">
                                      <p:cBhvr>
                                        <p:cTn id="141" dur="1000"/>
                                        <p:tgtEl>
                                          <p:spTgt spid="97"/>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grpId="0" nodeType="clickEffect">
                                  <p:stCondLst>
                                    <p:cond delay="0"/>
                                  </p:stCondLst>
                                  <p:childTnLst>
                                    <p:set>
                                      <p:cBhvr>
                                        <p:cTn id="145" dur="1" fill="hold">
                                          <p:stCondLst>
                                            <p:cond delay="0"/>
                                          </p:stCondLst>
                                        </p:cTn>
                                        <p:tgtEl>
                                          <p:spTgt spid="98"/>
                                        </p:tgtEl>
                                        <p:attrNameLst>
                                          <p:attrName>style.visibility</p:attrName>
                                        </p:attrNameLst>
                                      </p:cBhvr>
                                      <p:to>
                                        <p:strVal val="visible"/>
                                      </p:to>
                                    </p:set>
                                    <p:animEffect transition="in" filter="wipe(up)">
                                      <p:cBhvr>
                                        <p:cTn id="146" dur="1000"/>
                                        <p:tgtEl>
                                          <p:spTgt spid="98"/>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1" fill="hold" grpId="0" nodeType="clickEffect">
                                  <p:stCondLst>
                                    <p:cond delay="0"/>
                                  </p:stCondLst>
                                  <p:childTnLst>
                                    <p:set>
                                      <p:cBhvr>
                                        <p:cTn id="150" dur="1" fill="hold">
                                          <p:stCondLst>
                                            <p:cond delay="0"/>
                                          </p:stCondLst>
                                        </p:cTn>
                                        <p:tgtEl>
                                          <p:spTgt spid="99"/>
                                        </p:tgtEl>
                                        <p:attrNameLst>
                                          <p:attrName>style.visibility</p:attrName>
                                        </p:attrNameLst>
                                      </p:cBhvr>
                                      <p:to>
                                        <p:strVal val="visible"/>
                                      </p:to>
                                    </p:set>
                                    <p:animEffect transition="in" filter="wipe(up)">
                                      <p:cBhvr>
                                        <p:cTn id="151" dur="1000"/>
                                        <p:tgtEl>
                                          <p:spTgt spid="99"/>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03"/>
                                        </p:tgtEl>
                                        <p:attrNameLst>
                                          <p:attrName>style.visibility</p:attrName>
                                        </p:attrNameLst>
                                      </p:cBhvr>
                                      <p:to>
                                        <p:strVal val="visible"/>
                                      </p:to>
                                    </p:set>
                                    <p:animEffect transition="in" filter="wipe(down)">
                                      <p:cBhvr>
                                        <p:cTn id="156" dur="1000"/>
                                        <p:tgtEl>
                                          <p:spTgt spid="103"/>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nodeType="clickEffect">
                                  <p:stCondLst>
                                    <p:cond delay="0"/>
                                  </p:stCondLst>
                                  <p:childTnLst>
                                    <p:set>
                                      <p:cBhvr>
                                        <p:cTn id="160" dur="1" fill="hold">
                                          <p:stCondLst>
                                            <p:cond delay="0"/>
                                          </p:stCondLst>
                                        </p:cTn>
                                        <p:tgtEl>
                                          <p:spTgt spid="140"/>
                                        </p:tgtEl>
                                        <p:attrNameLst>
                                          <p:attrName>style.visibility</p:attrName>
                                        </p:attrNameLst>
                                      </p:cBhvr>
                                      <p:to>
                                        <p:strVal val="visible"/>
                                      </p:to>
                                    </p:set>
                                    <p:animEffect transition="in" filter="wipe(up)">
                                      <p:cBhvr>
                                        <p:cTn id="161" dur="1000"/>
                                        <p:tgtEl>
                                          <p:spTgt spid="14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1" fill="hold" nodeType="clickEffect">
                                  <p:stCondLst>
                                    <p:cond delay="0"/>
                                  </p:stCondLst>
                                  <p:childTnLst>
                                    <p:set>
                                      <p:cBhvr>
                                        <p:cTn id="165" dur="1" fill="hold">
                                          <p:stCondLst>
                                            <p:cond delay="0"/>
                                          </p:stCondLst>
                                        </p:cTn>
                                        <p:tgtEl>
                                          <p:spTgt spid="146"/>
                                        </p:tgtEl>
                                        <p:attrNameLst>
                                          <p:attrName>style.visibility</p:attrName>
                                        </p:attrNameLst>
                                      </p:cBhvr>
                                      <p:to>
                                        <p:strVal val="visible"/>
                                      </p:to>
                                    </p:set>
                                    <p:animEffect transition="in" filter="wipe(up)">
                                      <p:cBhvr>
                                        <p:cTn id="166" dur="1000"/>
                                        <p:tgtEl>
                                          <p:spTgt spid="146"/>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nodeType="clickEffect">
                                  <p:stCondLst>
                                    <p:cond delay="0"/>
                                  </p:stCondLst>
                                  <p:childTnLst>
                                    <p:set>
                                      <p:cBhvr>
                                        <p:cTn id="170" dur="1" fill="hold">
                                          <p:stCondLst>
                                            <p:cond delay="0"/>
                                          </p:stCondLst>
                                        </p:cTn>
                                        <p:tgtEl>
                                          <p:spTgt spid="73"/>
                                        </p:tgtEl>
                                        <p:attrNameLst>
                                          <p:attrName>style.visibility</p:attrName>
                                        </p:attrNameLst>
                                      </p:cBhvr>
                                      <p:to>
                                        <p:strVal val="visible"/>
                                      </p:to>
                                    </p:set>
                                    <p:animEffect transition="in" filter="wipe(left)">
                                      <p:cBhvr>
                                        <p:cTn id="17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6" grpId="0" animBg="1"/>
      <p:bldP spid="53" grpId="0" animBg="1"/>
      <p:bldP spid="54" grpId="0" animBg="1"/>
      <p:bldP spid="55" grpId="0" animBg="1"/>
      <p:bldP spid="58" grpId="0" animBg="1"/>
      <p:bldP spid="80" grpId="0" animBg="1"/>
      <p:bldP spid="81" grpId="0" animBg="1"/>
      <p:bldP spid="83" grpId="0"/>
      <p:bldP spid="84" grpId="0"/>
      <p:bldP spid="92" grpId="0" animBg="1"/>
      <p:bldP spid="93" grpId="0" animBg="1"/>
      <p:bldP spid="95" grpId="0" animBg="1"/>
      <p:bldP spid="96" grpId="0" animBg="1"/>
      <p:bldP spid="97" grpId="0" animBg="1"/>
      <p:bldP spid="98" grpId="0" animBg="1"/>
      <p:bldP spid="99" grpId="0" animBg="1"/>
      <p:bldP spid="67" grpId="0" animBg="1"/>
      <p:bldP spid="82" grpId="0" animBg="1"/>
      <p:bldP spid="7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矩形 2"/>
          <p:cNvSpPr>
            <a:spLocks noGrp="1" noChangeArrowheads="1"/>
          </p:cNvSpPr>
          <p:nvPr>
            <p:ph type="title"/>
          </p:nvPr>
        </p:nvSpPr>
        <p:spPr/>
        <p:txBody>
          <a:bodyPr/>
          <a:lstStyle/>
          <a:p>
            <a:r>
              <a:rPr lang="zh-CN" altLang="en-US"/>
              <a:t>中断优先级</a:t>
            </a:r>
            <a:endParaRPr lang="zh-CN" altLang="en-US"/>
          </a:p>
        </p:txBody>
      </p:sp>
      <p:sp>
        <p:nvSpPr>
          <p:cNvPr id="49156" name="矩形 3"/>
          <p:cNvSpPr>
            <a:spLocks noGrp="1" noChangeArrowheads="1"/>
          </p:cNvSpPr>
          <p:nvPr>
            <p:ph type="body" idx="1"/>
          </p:nvPr>
        </p:nvSpPr>
        <p:spPr>
          <a:xfrm>
            <a:off x="487822" y="942764"/>
            <a:ext cx="11031078" cy="5637024"/>
          </a:xfrm>
        </p:spPr>
        <p:txBody>
          <a:bodyPr/>
          <a:lstStyle/>
          <a:p>
            <a:r>
              <a:rPr lang="zh-CN" altLang="en-US" b="1" dirty="0"/>
              <a:t>多设备同时产生中断请求时，如何处理？</a:t>
            </a:r>
            <a:endParaRPr lang="zh-CN" altLang="en-US" b="1" dirty="0"/>
          </a:p>
          <a:p>
            <a:pPr lvl="1"/>
            <a:r>
              <a:rPr lang="zh-CN" altLang="en-US" sz="2400" dirty="0"/>
              <a:t>优先级高的先响应，优先级低的后响应</a:t>
            </a:r>
            <a:endParaRPr lang="zh-CN" altLang="en-US" sz="2400" dirty="0"/>
          </a:p>
          <a:p>
            <a:pPr lvl="1"/>
            <a:r>
              <a:rPr lang="en-US" altLang="zh-CN" sz="2400" dirty="0"/>
              <a:t>CPU</a:t>
            </a:r>
            <a:r>
              <a:rPr lang="zh-CN" altLang="en-US" sz="2400" dirty="0"/>
              <a:t>优先级随不同中断服务程序而改变</a:t>
            </a:r>
            <a:endParaRPr lang="en-US" altLang="zh-CN" sz="2400" dirty="0"/>
          </a:p>
          <a:p>
            <a:pPr lvl="2"/>
            <a:r>
              <a:rPr lang="zh-CN" altLang="en-US" sz="2400" dirty="0"/>
              <a:t>执行某设备中断服务子程序</a:t>
            </a:r>
            <a:endParaRPr lang="en-US" altLang="zh-CN" sz="2400" dirty="0"/>
          </a:p>
          <a:p>
            <a:pPr lvl="2"/>
            <a:r>
              <a:rPr lang="en-US" altLang="zh-CN" sz="2400" dirty="0"/>
              <a:t>CPU</a:t>
            </a:r>
            <a:r>
              <a:rPr lang="zh-CN" altLang="en-US" sz="2400" dirty="0"/>
              <a:t>优先级就与该设备的优先级一样</a:t>
            </a:r>
            <a:endParaRPr lang="en-US" altLang="zh-CN" sz="2400" dirty="0"/>
          </a:p>
          <a:p>
            <a:pPr lvl="1"/>
            <a:r>
              <a:rPr lang="zh-CN" altLang="en-US" dirty="0"/>
              <a:t>优先级高的中断请求可否中断优先级低的程序？</a:t>
            </a:r>
            <a:endParaRPr lang="en-US" altLang="zh-CN" sz="2400" dirty="0"/>
          </a:p>
          <a:p>
            <a:pPr lvl="1"/>
            <a:endParaRPr lang="zh-CN" altLang="en-US" dirty="0"/>
          </a:p>
          <a:p>
            <a:pPr marL="0" indent="0">
              <a:buNone/>
            </a:pP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单级中断与多级中断</a:t>
            </a:r>
            <a:endParaRPr lang="zh-CN" altLang="en-US" dirty="0"/>
          </a:p>
        </p:txBody>
      </p:sp>
      <p:sp>
        <p:nvSpPr>
          <p:cNvPr id="3" name="内容占位符 2"/>
          <p:cNvSpPr>
            <a:spLocks noGrp="1"/>
          </p:cNvSpPr>
          <p:nvPr>
            <p:ph idx="1"/>
          </p:nvPr>
        </p:nvSpPr>
        <p:spPr/>
        <p:txBody>
          <a:bodyPr/>
          <a:lstStyle/>
          <a:p>
            <a:r>
              <a:rPr lang="zh-CN" altLang="en-US" dirty="0"/>
              <a:t>高优先级中断请求能否中断运行中的程序呢？ </a:t>
            </a:r>
            <a:endParaRPr lang="en-US" altLang="zh-CN" dirty="0"/>
          </a:p>
          <a:p>
            <a:r>
              <a:rPr lang="zh-CN" altLang="en-US" dirty="0"/>
              <a:t>系统硬件、软件开销的权衡</a:t>
            </a:r>
            <a:endParaRPr lang="en-US" altLang="zh-CN" dirty="0"/>
          </a:p>
          <a:p>
            <a:pPr lvl="1"/>
            <a:r>
              <a:rPr lang="zh-CN" altLang="en-US" dirty="0"/>
              <a:t>单级中断</a:t>
            </a:r>
            <a:endParaRPr lang="en-US" altLang="zh-CN" dirty="0"/>
          </a:p>
          <a:p>
            <a:pPr lvl="2"/>
            <a:r>
              <a:rPr lang="zh-CN" altLang="en-US" dirty="0"/>
              <a:t>所有中断源均属同一级，离</a:t>
            </a:r>
            <a:r>
              <a:rPr lang="en-US" altLang="zh-CN" dirty="0"/>
              <a:t>CPU</a:t>
            </a:r>
            <a:r>
              <a:rPr lang="zh-CN" altLang="en-US" dirty="0"/>
              <a:t>近的优先级高</a:t>
            </a:r>
            <a:endParaRPr lang="zh-CN" altLang="en-US" dirty="0"/>
          </a:p>
          <a:p>
            <a:pPr lvl="2"/>
            <a:r>
              <a:rPr lang="en-US" altLang="zh-CN" dirty="0"/>
              <a:t>CPU</a:t>
            </a:r>
            <a:r>
              <a:rPr lang="zh-CN" altLang="en-US" dirty="0"/>
              <a:t>处理某个中断时，不响应其他中断</a:t>
            </a:r>
            <a:endParaRPr lang="en-US" altLang="zh-CN" dirty="0"/>
          </a:p>
          <a:p>
            <a:pPr lvl="1"/>
            <a:r>
              <a:rPr lang="zh-CN" altLang="en-US" dirty="0"/>
              <a:t>多重中断</a:t>
            </a:r>
            <a:endParaRPr lang="en-US" altLang="zh-CN" dirty="0"/>
          </a:p>
          <a:p>
            <a:pPr lvl="2"/>
            <a:r>
              <a:rPr lang="zh-CN" altLang="en-US" dirty="0"/>
              <a:t>优先级高的中断可以打断优先级低的中断服务程序</a:t>
            </a:r>
            <a:endParaRPr lang="en-US" altLang="zh-CN" dirty="0"/>
          </a:p>
          <a:p>
            <a:pPr lvl="2"/>
            <a:r>
              <a:rPr lang="zh-CN" altLang="en-US" dirty="0"/>
              <a:t>中断嵌套</a:t>
            </a:r>
            <a:endParaRPr lang="zh-CN" altLang="en-US" dirty="0"/>
          </a:p>
          <a:p>
            <a:endParaRPr lang="zh-CN" altLang="en-US" dirty="0"/>
          </a:p>
          <a:p>
            <a:endParaRPr lang="zh-CN" altLang="en-US" dirty="0"/>
          </a:p>
        </p:txBody>
      </p:sp>
      <p:grpSp>
        <p:nvGrpSpPr>
          <p:cNvPr id="4" name="组合 3"/>
          <p:cNvGrpSpPr/>
          <p:nvPr/>
        </p:nvGrpSpPr>
        <p:grpSpPr>
          <a:xfrm>
            <a:off x="7434095" y="3993702"/>
            <a:ext cx="3868811" cy="2140398"/>
            <a:chOff x="2870473" y="4504928"/>
            <a:chExt cx="3868811" cy="2140398"/>
          </a:xfrm>
        </p:grpSpPr>
        <p:sp>
          <p:nvSpPr>
            <p:cNvPr id="5" name="直线 5"/>
            <p:cNvSpPr>
              <a:spLocks noChangeShapeType="1"/>
            </p:cNvSpPr>
            <p:nvPr/>
          </p:nvSpPr>
          <p:spPr bwMode="auto">
            <a:xfrm>
              <a:off x="3203848" y="4504928"/>
              <a:ext cx="0" cy="914400"/>
            </a:xfrm>
            <a:prstGeom prst="line">
              <a:avLst/>
            </a:prstGeom>
            <a:noFill/>
            <a:ln w="571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 name="直线 6"/>
            <p:cNvSpPr>
              <a:spLocks noChangeShapeType="1"/>
            </p:cNvSpPr>
            <p:nvPr/>
          </p:nvSpPr>
          <p:spPr bwMode="auto">
            <a:xfrm flipV="1">
              <a:off x="3203848" y="4581128"/>
              <a:ext cx="11430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 name="直线 7"/>
            <p:cNvSpPr>
              <a:spLocks noChangeShapeType="1"/>
            </p:cNvSpPr>
            <p:nvPr/>
          </p:nvSpPr>
          <p:spPr bwMode="auto">
            <a:xfrm>
              <a:off x="4346848" y="4581128"/>
              <a:ext cx="0" cy="762000"/>
            </a:xfrm>
            <a:prstGeom prst="line">
              <a:avLst/>
            </a:prstGeom>
            <a:noFill/>
            <a:ln w="57150">
              <a:solidFill>
                <a:schemeClr val="hlink"/>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 name="直线 8"/>
            <p:cNvSpPr>
              <a:spLocks noChangeShapeType="1"/>
            </p:cNvSpPr>
            <p:nvPr/>
          </p:nvSpPr>
          <p:spPr bwMode="auto">
            <a:xfrm flipV="1">
              <a:off x="4346848" y="4504928"/>
              <a:ext cx="11430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直线 9"/>
            <p:cNvSpPr>
              <a:spLocks noChangeShapeType="1"/>
            </p:cNvSpPr>
            <p:nvPr/>
          </p:nvSpPr>
          <p:spPr bwMode="auto">
            <a:xfrm>
              <a:off x="5413648" y="4581128"/>
              <a:ext cx="0" cy="762000"/>
            </a:xfrm>
            <a:prstGeom prst="line">
              <a:avLst/>
            </a:prstGeom>
            <a:noFill/>
            <a:ln w="57150">
              <a:solidFill>
                <a:schemeClr val="accent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直线 10"/>
            <p:cNvSpPr>
              <a:spLocks noChangeShapeType="1"/>
            </p:cNvSpPr>
            <p:nvPr/>
          </p:nvSpPr>
          <p:spPr bwMode="auto">
            <a:xfrm flipV="1">
              <a:off x="5413648" y="4504928"/>
              <a:ext cx="11430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直线 11"/>
            <p:cNvSpPr>
              <a:spLocks noChangeShapeType="1"/>
            </p:cNvSpPr>
            <p:nvPr/>
          </p:nvSpPr>
          <p:spPr bwMode="auto">
            <a:xfrm>
              <a:off x="6556648" y="4581128"/>
              <a:ext cx="0" cy="1676400"/>
            </a:xfrm>
            <a:prstGeom prst="line">
              <a:avLst/>
            </a:prstGeom>
            <a:noFill/>
            <a:ln w="57150">
              <a:solidFill>
                <a:schemeClr val="tx2"/>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直线 12"/>
            <p:cNvSpPr>
              <a:spLocks noChangeShapeType="1"/>
            </p:cNvSpPr>
            <p:nvPr/>
          </p:nvSpPr>
          <p:spPr bwMode="auto">
            <a:xfrm flipH="1" flipV="1">
              <a:off x="5413648" y="5419328"/>
              <a:ext cx="10668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直线 13"/>
            <p:cNvSpPr>
              <a:spLocks noChangeShapeType="1"/>
            </p:cNvSpPr>
            <p:nvPr/>
          </p:nvSpPr>
          <p:spPr bwMode="auto">
            <a:xfrm flipH="1" flipV="1">
              <a:off x="4270648" y="5343128"/>
              <a:ext cx="10668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直线 14"/>
            <p:cNvSpPr>
              <a:spLocks noChangeShapeType="1"/>
            </p:cNvSpPr>
            <p:nvPr/>
          </p:nvSpPr>
          <p:spPr bwMode="auto">
            <a:xfrm>
              <a:off x="5413648" y="5419328"/>
              <a:ext cx="0" cy="838200"/>
            </a:xfrm>
            <a:prstGeom prst="line">
              <a:avLst/>
            </a:prstGeom>
            <a:noFill/>
            <a:ln w="57150">
              <a:solidFill>
                <a:schemeClr val="accent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直线 15"/>
            <p:cNvSpPr>
              <a:spLocks noChangeShapeType="1"/>
            </p:cNvSpPr>
            <p:nvPr/>
          </p:nvSpPr>
          <p:spPr bwMode="auto">
            <a:xfrm>
              <a:off x="4346848" y="5419328"/>
              <a:ext cx="0" cy="838200"/>
            </a:xfrm>
            <a:prstGeom prst="line">
              <a:avLst/>
            </a:prstGeom>
            <a:noFill/>
            <a:ln w="57150">
              <a:solidFill>
                <a:schemeClr val="hlink"/>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直线 16"/>
            <p:cNvSpPr>
              <a:spLocks noChangeShapeType="1"/>
            </p:cNvSpPr>
            <p:nvPr/>
          </p:nvSpPr>
          <p:spPr bwMode="auto">
            <a:xfrm>
              <a:off x="3203848" y="5419328"/>
              <a:ext cx="0" cy="838200"/>
            </a:xfrm>
            <a:prstGeom prst="line">
              <a:avLst/>
            </a:prstGeom>
            <a:noFill/>
            <a:ln w="571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直线 17"/>
            <p:cNvSpPr>
              <a:spLocks noChangeShapeType="1"/>
            </p:cNvSpPr>
            <p:nvPr/>
          </p:nvSpPr>
          <p:spPr bwMode="auto">
            <a:xfrm flipH="1" flipV="1">
              <a:off x="3203848" y="5343128"/>
              <a:ext cx="1066800" cy="838200"/>
            </a:xfrm>
            <a:prstGeom prst="line">
              <a:avLst/>
            </a:prstGeom>
            <a:noFill/>
            <a:ln w="9525">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矩形 17"/>
            <p:cNvSpPr>
              <a:spLocks noChangeArrowheads="1"/>
            </p:cNvSpPr>
            <p:nvPr/>
          </p:nvSpPr>
          <p:spPr bwMode="auto">
            <a:xfrm>
              <a:off x="2870473" y="6257528"/>
              <a:ext cx="3868811" cy="387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0000"/>
                </a:lnSpc>
                <a:spcBef>
                  <a:spcPct val="20000"/>
                </a:spcBef>
                <a:buClr>
                  <a:schemeClr val="folHlink"/>
                </a:buClr>
                <a:buSzPct val="90000"/>
                <a:buFont typeface="Wingdings" panose="05000000000000000000" pitchFamily="2" charset="2"/>
                <a:buNone/>
              </a:pPr>
              <a:r>
                <a:rPr lang="zh-CN" altLang="en-US" sz="1600" dirty="0">
                  <a:latin typeface="Times New Roman" panose="02020603050405020304" pitchFamily="18" charset="0"/>
                  <a:ea typeface="宋体" panose="02010600030101010101" pitchFamily="2" charset="-122"/>
                </a:rPr>
                <a:t>主程序              </a:t>
              </a:r>
              <a:r>
                <a:rPr lang="en-US" altLang="zh-CN" sz="1600" dirty="0">
                  <a:latin typeface="Times New Roman" panose="02020603050405020304" pitchFamily="18" charset="0"/>
                  <a:ea typeface="宋体" panose="02010600030101010101" pitchFamily="2" charset="-122"/>
                </a:rPr>
                <a:t>A                   B                   C</a:t>
              </a:r>
              <a:endParaRPr lang="en-US" altLang="zh-CN" sz="1600"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a:t>本章主要内容</a:t>
            </a:r>
            <a:endParaRPr lang="zh-CN" altLang="en-US"/>
          </a:p>
        </p:txBody>
      </p:sp>
      <p:sp>
        <p:nvSpPr>
          <p:cNvPr id="26628" name="矩形 3"/>
          <p:cNvSpPr>
            <a:spLocks noGrp="1" noChangeArrowheads="1"/>
          </p:cNvSpPr>
          <p:nvPr>
            <p:ph type="body" idx="1"/>
          </p:nvPr>
        </p:nvSpPr>
        <p:spPr/>
        <p:txBody>
          <a:bodyPr>
            <a:normAutofit lnSpcReduction="10000"/>
          </a:bodyPr>
          <a:lstStyle/>
          <a:p>
            <a:r>
              <a:rPr lang="en-US" altLang="zh-CN" b="1" dirty="0">
                <a:solidFill>
                  <a:srgbClr val="C00000"/>
                </a:solidFill>
              </a:rPr>
              <a:t>9.1 </a:t>
            </a:r>
            <a:r>
              <a:rPr lang="zh-CN" altLang="en-US" b="1" dirty="0">
                <a:solidFill>
                  <a:srgbClr val="C00000"/>
                </a:solidFill>
              </a:rPr>
              <a:t>输入输出设备与特性</a:t>
            </a:r>
            <a:endParaRPr lang="en-US" altLang="zh-CN" b="1" dirty="0">
              <a:solidFill>
                <a:srgbClr val="C00000"/>
              </a:solidFill>
            </a:endParaRPr>
          </a:p>
          <a:p>
            <a:r>
              <a:rPr lang="en-US" altLang="zh-CN" b="1" dirty="0"/>
              <a:t>9.2 I/O</a:t>
            </a:r>
            <a:r>
              <a:rPr lang="zh-CN" altLang="en-US" b="1" dirty="0"/>
              <a:t>接口</a:t>
            </a:r>
            <a:endParaRPr lang="en-US" altLang="zh-CN" b="1" dirty="0"/>
          </a:p>
          <a:p>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endParaRPr lang="zh-CN" altLang="en-US" b="1" dirty="0"/>
          </a:p>
          <a:p>
            <a:r>
              <a:rPr lang="en-US" altLang="zh-CN" b="1" dirty="0"/>
              <a:t>9.6 DMA</a:t>
            </a:r>
            <a:r>
              <a:rPr lang="zh-CN" altLang="en-US" b="1" dirty="0"/>
              <a:t>方式</a:t>
            </a:r>
            <a:endParaRPr lang="zh-CN" altLang="en-US" b="1" dirty="0"/>
          </a:p>
          <a:p>
            <a:r>
              <a:rPr lang="en-US" altLang="zh-CN" b="1" dirty="0"/>
              <a:t>9.7 </a:t>
            </a:r>
            <a:r>
              <a:rPr lang="zh-CN" altLang="en-US" b="1" dirty="0"/>
              <a:t>通道方式</a:t>
            </a:r>
            <a:endParaRPr lang="en-US" altLang="zh-CN" b="1" dirty="0"/>
          </a:p>
          <a:p>
            <a:r>
              <a:rPr lang="en-US" altLang="zh-CN" b="1" dirty="0">
                <a:solidFill>
                  <a:schemeClr val="bg1">
                    <a:lumMod val="50000"/>
                  </a:schemeClr>
                </a:solidFill>
              </a:rPr>
              <a:t>9.8 </a:t>
            </a:r>
            <a:r>
              <a:rPr lang="zh-CN" altLang="en-US" b="1" dirty="0">
                <a:solidFill>
                  <a:schemeClr val="bg1">
                    <a:lumMod val="50000"/>
                  </a:schemeClr>
                </a:solidFill>
              </a:rPr>
              <a:t>常见</a:t>
            </a:r>
            <a:r>
              <a:rPr lang="en-US" altLang="zh-CN" b="1" dirty="0">
                <a:solidFill>
                  <a:schemeClr val="bg1">
                    <a:lumMod val="50000"/>
                  </a:schemeClr>
                </a:solidFill>
              </a:rPr>
              <a:t>I/O</a:t>
            </a:r>
            <a:r>
              <a:rPr lang="zh-CN" altLang="en-US" b="1" dirty="0">
                <a:solidFill>
                  <a:schemeClr val="bg1">
                    <a:lumMod val="50000"/>
                  </a:schemeClr>
                </a:solidFill>
              </a:rPr>
              <a:t>设备</a:t>
            </a:r>
            <a:endParaRPr lang="zh-CN" altLang="en-US" b="1" dirty="0">
              <a:solidFill>
                <a:schemeClr val="bg1">
                  <a:lumMod val="50000"/>
                </a:schemeClr>
              </a:solidFill>
            </a:endParaRPr>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21" name="矩形 5"/>
          <p:cNvSpPr>
            <a:spLocks noGrp="1" noChangeArrowheads="1"/>
          </p:cNvSpPr>
          <p:nvPr>
            <p:ph type="title"/>
          </p:nvPr>
        </p:nvSpPr>
        <p:spPr/>
        <p:txBody>
          <a:bodyPr/>
          <a:lstStyle/>
          <a:p>
            <a:r>
              <a:rPr lang="zh-CN" altLang="en-US" dirty="0"/>
              <a:t>同时中断请求的处理方法</a:t>
            </a:r>
            <a:endParaRPr lang="zh-CN" altLang="en-US" dirty="0"/>
          </a:p>
        </p:txBody>
      </p:sp>
      <p:sp>
        <p:nvSpPr>
          <p:cNvPr id="60419" name="矩形 2"/>
          <p:cNvSpPr>
            <a:spLocks noChangeArrowheads="1"/>
          </p:cNvSpPr>
          <p:nvPr/>
        </p:nvSpPr>
        <p:spPr bwMode="auto">
          <a:xfrm>
            <a:off x="1524001" y="209830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0420" name="对象 3"/>
          <p:cNvGraphicFramePr>
            <a:graphicFrameLocks noChangeAspect="1"/>
          </p:cNvGraphicFramePr>
          <p:nvPr/>
        </p:nvGraphicFramePr>
        <p:xfrm>
          <a:off x="2230562" y="1801370"/>
          <a:ext cx="7730876" cy="3687060"/>
        </p:xfrm>
        <a:graphic>
          <a:graphicData uri="http://schemas.openxmlformats.org/presentationml/2006/ole">
            <mc:AlternateContent xmlns:mc="http://schemas.openxmlformats.org/markup-compatibility/2006">
              <mc:Choice xmlns:v="urn:schemas-microsoft-com:vml" Requires="v">
                <p:oleObj spid="_x0000_s11336" name="图片" r:id="rId1" imgW="3296285" imgH="1570990" progId="Word.Picture.8">
                  <p:embed/>
                </p:oleObj>
              </mc:Choice>
              <mc:Fallback>
                <p:oleObj name="图片" r:id="rId1" imgW="3296285" imgH="1570990" progId="Word.Picture.8">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562" y="1801370"/>
                        <a:ext cx="7730876" cy="3687060"/>
                      </a:xfrm>
                      <a:prstGeom prst="rect">
                        <a:avLst/>
                      </a:prstGeom>
                      <a:noFill/>
                    </p:spPr>
                  </p:pic>
                </p:oleObj>
              </mc:Fallback>
            </mc:AlternateContent>
          </a:graphicData>
        </a:graphic>
      </p:graphicFrame>
      <p:sp>
        <p:nvSpPr>
          <p:cNvPr id="6" name="内容占位符 2"/>
          <p:cNvSpPr>
            <a:spLocks noGrp="1"/>
          </p:cNvSpPr>
          <p:nvPr>
            <p:ph idx="1"/>
          </p:nvPr>
        </p:nvSpPr>
        <p:spPr>
          <a:xfrm>
            <a:off x="487822" y="1144016"/>
            <a:ext cx="8218488" cy="648072"/>
          </a:xfrm>
        </p:spPr>
        <p:txBody>
          <a:bodyPr>
            <a:normAutofit/>
          </a:bodyPr>
          <a:lstStyle/>
          <a:p>
            <a:r>
              <a:rPr lang="en-US" altLang="zh-CN" dirty="0"/>
              <a:t>A&gt;B&gt;C</a:t>
            </a:r>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矩形 2"/>
          <p:cNvSpPr>
            <a:spLocks noGrp="1" noChangeArrowheads="1"/>
          </p:cNvSpPr>
          <p:nvPr>
            <p:ph type="title"/>
          </p:nvPr>
        </p:nvSpPr>
        <p:spPr/>
        <p:txBody>
          <a:bodyPr/>
          <a:lstStyle/>
          <a:p>
            <a:r>
              <a:rPr lang="zh-CN" altLang="en-US"/>
              <a:t>划分优先级的一般规律</a:t>
            </a:r>
            <a:endParaRPr lang="zh-CN" altLang="en-US"/>
          </a:p>
        </p:txBody>
      </p:sp>
      <p:sp>
        <p:nvSpPr>
          <p:cNvPr id="51204" name="矩形 3"/>
          <p:cNvSpPr>
            <a:spLocks noGrp="1" noChangeArrowheads="1"/>
          </p:cNvSpPr>
          <p:nvPr>
            <p:ph type="body" idx="1"/>
          </p:nvPr>
        </p:nvSpPr>
        <p:spPr/>
        <p:txBody>
          <a:bodyPr/>
          <a:lstStyle/>
          <a:p>
            <a:r>
              <a:rPr lang="zh-CN" altLang="en-US" dirty="0"/>
              <a:t>硬件故障中断属于最高级，其次是程序错误中断</a:t>
            </a:r>
            <a:endParaRPr lang="zh-CN" altLang="en-US" dirty="0"/>
          </a:p>
          <a:p>
            <a:r>
              <a:rPr lang="zh-CN" altLang="en-US" dirty="0"/>
              <a:t>非屏蔽中断优于可屏蔽中断</a:t>
            </a:r>
            <a:endParaRPr lang="zh-CN" altLang="en-US" dirty="0"/>
          </a:p>
          <a:p>
            <a:r>
              <a:rPr lang="en-US" altLang="zh-CN" dirty="0"/>
              <a:t>DMA</a:t>
            </a:r>
            <a:r>
              <a:rPr lang="zh-CN" altLang="en-US" dirty="0"/>
              <a:t>请求优先于</a:t>
            </a:r>
            <a:r>
              <a:rPr lang="en-US" altLang="zh-CN" dirty="0"/>
              <a:t>I/O</a:t>
            </a:r>
            <a:r>
              <a:rPr lang="zh-CN" altLang="en-US" dirty="0"/>
              <a:t>设备传送的中断请求</a:t>
            </a:r>
            <a:endParaRPr lang="zh-CN" altLang="en-US" dirty="0"/>
          </a:p>
          <a:p>
            <a:r>
              <a:rPr lang="zh-CN" altLang="en-US" dirty="0"/>
              <a:t>高速设备优于低速设备</a:t>
            </a:r>
            <a:endParaRPr lang="en-US" altLang="zh-CN" dirty="0"/>
          </a:p>
          <a:p>
            <a:r>
              <a:rPr lang="zh-CN" altLang="en-US" dirty="0"/>
              <a:t>输入设备的中断优于输出设备</a:t>
            </a:r>
            <a:endParaRPr lang="en-US" altLang="zh-CN" dirty="0"/>
          </a:p>
          <a:p>
            <a:r>
              <a:rPr lang="zh-CN" altLang="en-US" dirty="0"/>
              <a:t>实时设备优先于普通设备</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矩形 2"/>
          <p:cNvSpPr>
            <a:spLocks noGrp="1" noChangeArrowheads="1"/>
          </p:cNvSpPr>
          <p:nvPr>
            <p:ph type="title"/>
          </p:nvPr>
        </p:nvSpPr>
        <p:spPr/>
        <p:txBody>
          <a:bodyPr/>
          <a:lstStyle/>
          <a:p>
            <a:pPr eaLnBrk="1" hangingPunct="1"/>
            <a:r>
              <a:rPr lang="zh-CN" altLang="en-US"/>
              <a:t>中断屏蔽</a:t>
            </a:r>
            <a:endParaRPr lang="zh-CN" altLang="en-US"/>
          </a:p>
        </p:txBody>
      </p:sp>
      <p:sp>
        <p:nvSpPr>
          <p:cNvPr id="53252" name="矩形 3"/>
          <p:cNvSpPr>
            <a:spLocks noGrp="1" noChangeArrowheads="1"/>
          </p:cNvSpPr>
          <p:nvPr>
            <p:ph type="body" idx="1"/>
          </p:nvPr>
        </p:nvSpPr>
        <p:spPr/>
        <p:txBody>
          <a:bodyPr/>
          <a:lstStyle/>
          <a:p>
            <a:pPr eaLnBrk="1" hangingPunct="1"/>
            <a:r>
              <a:rPr lang="zh-CN" altLang="en-US" sz="2400" b="1" dirty="0"/>
              <a:t>响应优先级</a:t>
            </a:r>
            <a:endParaRPr lang="zh-CN" altLang="en-US" sz="2400" b="1" dirty="0"/>
          </a:p>
          <a:p>
            <a:pPr lvl="1" eaLnBrk="1" hangingPunct="1"/>
            <a:r>
              <a:rPr lang="en-US" altLang="zh-CN" sz="2400" dirty="0"/>
              <a:t>CPU</a:t>
            </a:r>
            <a:r>
              <a:rPr lang="zh-CN" altLang="en-US" sz="2400" dirty="0"/>
              <a:t>对各设备中断请求进行响应，并准备好处理的先后次序</a:t>
            </a:r>
            <a:endParaRPr lang="en-US" altLang="zh-CN" sz="2400" dirty="0"/>
          </a:p>
          <a:p>
            <a:pPr lvl="1" eaLnBrk="1" hangingPunct="1"/>
            <a:r>
              <a:rPr lang="zh-CN" altLang="en-US" sz="2400" dirty="0"/>
              <a:t>这种次序往往在硬件线路上已固定，不便于变动</a:t>
            </a:r>
            <a:endParaRPr lang="zh-CN" altLang="en-US" sz="2400" dirty="0"/>
          </a:p>
          <a:p>
            <a:pPr eaLnBrk="1" hangingPunct="1"/>
            <a:r>
              <a:rPr lang="zh-CN" altLang="en-US" sz="2400" b="1" dirty="0"/>
              <a:t>处理优先级</a:t>
            </a:r>
            <a:endParaRPr lang="zh-CN" altLang="en-US" sz="2400" b="1" dirty="0"/>
          </a:p>
          <a:p>
            <a:pPr lvl="1"/>
            <a:r>
              <a:rPr lang="en-US" altLang="zh-CN" sz="2400" dirty="0"/>
              <a:t>CPU</a:t>
            </a:r>
            <a:r>
              <a:rPr lang="zh-CN" altLang="en-US" sz="2400" dirty="0"/>
              <a:t>实际对各中断请求处理的先后次序</a:t>
            </a:r>
            <a:endParaRPr lang="en-US" altLang="zh-CN" sz="2400" dirty="0"/>
          </a:p>
          <a:p>
            <a:pPr lvl="1"/>
            <a:r>
              <a:rPr lang="zh-CN" altLang="en-US" sz="2400" dirty="0"/>
              <a:t>如果不使用屏蔽技术，响应的优先</a:t>
            </a:r>
            <a:r>
              <a:rPr lang="zh-CN" altLang="en-US" dirty="0"/>
              <a:t>级</a:t>
            </a:r>
            <a:r>
              <a:rPr lang="zh-CN" altLang="en-US" sz="2400" dirty="0"/>
              <a:t>就是处理优先级 </a:t>
            </a:r>
            <a:endParaRPr lang="en-US" altLang="zh-CN" sz="2400" dirty="0"/>
          </a:p>
          <a:p>
            <a:pPr eaLnBrk="1" hangingPunct="1"/>
            <a:r>
              <a:rPr lang="zh-CN" altLang="en-US" b="1" dirty="0"/>
              <a:t>中断屏蔽</a:t>
            </a:r>
            <a:r>
              <a:rPr lang="zh-CN" altLang="en-US" dirty="0"/>
              <a:t>技术可</a:t>
            </a:r>
            <a:r>
              <a:rPr lang="zh-CN" altLang="en-US" b="1" dirty="0"/>
              <a:t>动态改变</a:t>
            </a:r>
            <a:r>
              <a:rPr lang="zh-CN" altLang="en-US" dirty="0"/>
              <a:t>各设备的处理优先级</a:t>
            </a:r>
            <a:endParaRPr lang="zh-CN" altLang="en-US" sz="2800" dirty="0"/>
          </a:p>
          <a:p>
            <a:pPr lvl="1" eaLnBrk="1" hangingPunct="1"/>
            <a:endParaRPr lang="zh-CN" altLang="en-US" sz="21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5" name="矩形 2"/>
          <p:cNvSpPr>
            <a:spLocks noGrp="1" noChangeArrowheads="1"/>
          </p:cNvSpPr>
          <p:nvPr>
            <p:ph type="title"/>
          </p:nvPr>
        </p:nvSpPr>
        <p:spPr/>
        <p:txBody>
          <a:bodyPr/>
          <a:lstStyle/>
          <a:p>
            <a:pPr eaLnBrk="1" hangingPunct="1"/>
            <a:r>
              <a:rPr lang="zh-CN" altLang="en-US"/>
              <a:t>中断屏蔽方式</a:t>
            </a:r>
            <a:endParaRPr lang="zh-CN" altLang="en-US"/>
          </a:p>
        </p:txBody>
      </p:sp>
      <p:graphicFrame>
        <p:nvGraphicFramePr>
          <p:cNvPr id="54276" name="对象 3"/>
          <p:cNvGraphicFramePr>
            <a:graphicFrameLocks noGrp="1" noChangeAspect="1"/>
          </p:cNvGraphicFramePr>
          <p:nvPr>
            <p:ph idx="1"/>
          </p:nvPr>
        </p:nvGraphicFramePr>
        <p:xfrm>
          <a:off x="3216275" y="1522413"/>
          <a:ext cx="5832475" cy="4006850"/>
        </p:xfrm>
        <a:graphic>
          <a:graphicData uri="http://schemas.openxmlformats.org/presentationml/2006/ole">
            <mc:AlternateContent xmlns:mc="http://schemas.openxmlformats.org/markup-compatibility/2006">
              <mc:Choice xmlns:v="urn:schemas-microsoft-com:vml" Requires="v">
                <p:oleObj spid="_x0000_s9328" name="Picture" r:id="rId1" imgW="18116550" imgH="12449175" progId="Word.Picture.8">
                  <p:embed/>
                </p:oleObj>
              </mc:Choice>
              <mc:Fallback>
                <p:oleObj name="Picture" r:id="rId1" imgW="18116550" imgH="12449175" progId="Word.Picture.8">
                  <p:embed/>
                  <p:pic>
                    <p:nvPicPr>
                      <p:cNvPr id="0" name="对象 3"/>
                      <p:cNvPicPr>
                        <a:picLocks noGrp="1" noChangeAspect="1" noChangeArrowheads="1"/>
                      </p:cNvPicPr>
                      <p:nvPr/>
                    </p:nvPicPr>
                    <p:blipFill>
                      <a:blip r:embed="rId2"/>
                      <a:srcRect/>
                      <a:stretch>
                        <a:fillRect/>
                      </a:stretch>
                    </p:blipFill>
                    <p:spPr bwMode="auto">
                      <a:xfrm>
                        <a:off x="3216275" y="1522413"/>
                        <a:ext cx="5832475" cy="4006850"/>
                      </a:xfrm>
                      <a:prstGeom prst="rect">
                        <a:avLst/>
                      </a:prstGeom>
                      <a:noFill/>
                      <a:ln>
                        <a:noFill/>
                      </a:ln>
                    </p:spPr>
                  </p:pic>
                </p:oleObj>
              </mc:Fallback>
            </mc:AlternateContent>
          </a:graphicData>
        </a:graphic>
      </p:graphicFrame>
      <p:sp>
        <p:nvSpPr>
          <p:cNvPr id="2" name="矩形 1"/>
          <p:cNvSpPr/>
          <p:nvPr/>
        </p:nvSpPr>
        <p:spPr>
          <a:xfrm>
            <a:off x="7392144" y="2204864"/>
            <a:ext cx="360040" cy="12961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响</a:t>
            </a:r>
            <a:endParaRPr lang="en-US" altLang="zh-CN" dirty="0">
              <a:solidFill>
                <a:schemeClr val="tx1"/>
              </a:solidFill>
            </a:endParaRPr>
          </a:p>
          <a:p>
            <a:pPr algn="ctr"/>
            <a:r>
              <a:rPr lang="zh-CN" altLang="en-US" dirty="0">
                <a:solidFill>
                  <a:schemeClr val="tx1"/>
                </a:solidFill>
              </a:rPr>
              <a:t>应</a:t>
            </a:r>
            <a:endParaRPr lang="en-US" altLang="zh-CN" dirty="0">
              <a:solidFill>
                <a:schemeClr val="tx1"/>
              </a:solidFill>
            </a:endParaRPr>
          </a:p>
          <a:p>
            <a:pPr algn="ctr"/>
            <a:r>
              <a:rPr lang="zh-CN" altLang="en-US" dirty="0">
                <a:solidFill>
                  <a:schemeClr val="tx1"/>
                </a:solidFill>
              </a:rPr>
              <a:t>优</a:t>
            </a:r>
            <a:endParaRPr lang="en-US" altLang="zh-CN" dirty="0">
              <a:solidFill>
                <a:schemeClr val="tx1"/>
              </a:solidFill>
            </a:endParaRPr>
          </a:p>
          <a:p>
            <a:pPr algn="ctr"/>
            <a:r>
              <a:rPr lang="zh-CN" altLang="en-US" dirty="0">
                <a:solidFill>
                  <a:schemeClr val="tx1"/>
                </a:solidFill>
              </a:rPr>
              <a:t>先</a:t>
            </a:r>
            <a:endParaRPr lang="en-US" altLang="zh-CN" dirty="0">
              <a:solidFill>
                <a:schemeClr val="tx1"/>
              </a:solidFill>
            </a:endParaRPr>
          </a:p>
          <a:p>
            <a:pPr algn="ctr"/>
            <a:r>
              <a:rPr lang="zh-CN" altLang="en-US" dirty="0">
                <a:solidFill>
                  <a:schemeClr val="tx1"/>
                </a:solidFill>
              </a:rPr>
              <a:t>级</a:t>
            </a:r>
            <a:endParaRPr lang="zh-CN" altLang="en-US" dirty="0">
              <a:solidFill>
                <a:schemeClr val="tx1"/>
              </a:solidFill>
            </a:endParaRPr>
          </a:p>
        </p:txBody>
      </p:sp>
      <p:sp>
        <p:nvSpPr>
          <p:cNvPr id="3" name="椭圆 2"/>
          <p:cNvSpPr/>
          <p:nvPr/>
        </p:nvSpPr>
        <p:spPr>
          <a:xfrm>
            <a:off x="4907868" y="4345672"/>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椭圆 6"/>
          <p:cNvSpPr/>
          <p:nvPr/>
        </p:nvSpPr>
        <p:spPr>
          <a:xfrm>
            <a:off x="4912341" y="3933892"/>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椭圆 7"/>
          <p:cNvSpPr/>
          <p:nvPr/>
        </p:nvSpPr>
        <p:spPr>
          <a:xfrm>
            <a:off x="4907868" y="4764236"/>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椭圆 8"/>
          <p:cNvSpPr/>
          <p:nvPr/>
        </p:nvSpPr>
        <p:spPr>
          <a:xfrm>
            <a:off x="4907868" y="5145040"/>
            <a:ext cx="72008" cy="72008"/>
          </a:xfrm>
          <a:prstGeom prst="ellipse">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0" name="矩形 6"/>
          <p:cNvSpPr txBox="1">
            <a:spLocks noChangeArrowheads="1"/>
          </p:cNvSpPr>
          <p:nvPr/>
        </p:nvSpPr>
        <p:spPr bwMode="auto">
          <a:xfrm>
            <a:off x="1590073" y="5766161"/>
            <a:ext cx="9438290" cy="1007864"/>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r>
              <a:rPr lang="zh-CN" altLang="en-US" dirty="0"/>
              <a:t>当</a:t>
            </a:r>
            <a:r>
              <a:rPr lang="en-US" altLang="zh-CN" dirty="0"/>
              <a:t>CPU</a:t>
            </a:r>
            <a:r>
              <a:rPr lang="zh-CN" altLang="en-US" dirty="0"/>
              <a:t>执行某个设备的中断服务程序时，如何设置中断屏蔽字？</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优先编码器</a:t>
            </a:r>
            <a:endParaRPr lang="zh-CN" altLang="en-US" dirty="0"/>
          </a:p>
        </p:txBody>
      </p:sp>
      <p:pic>
        <p:nvPicPr>
          <p:cNvPr id="5" name="内容占位符 4"/>
          <p:cNvPicPr>
            <a:picLocks noGrp="1" noChangeAspect="1"/>
          </p:cNvPicPr>
          <p:nvPr>
            <p:ph idx="1"/>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1283" y="2254973"/>
            <a:ext cx="10421019" cy="2754454"/>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矩形 2"/>
          <p:cNvSpPr>
            <a:spLocks noGrp="1" noChangeArrowheads="1"/>
          </p:cNvSpPr>
          <p:nvPr>
            <p:ph type="title"/>
          </p:nvPr>
        </p:nvSpPr>
        <p:spPr/>
        <p:txBody>
          <a:bodyPr/>
          <a:lstStyle/>
          <a:p>
            <a:r>
              <a:rPr lang="zh-CN" altLang="en-US" dirty="0"/>
              <a:t>中断屏蔽位</a:t>
            </a:r>
            <a:endParaRPr lang="zh-CN" altLang="en-US" dirty="0"/>
          </a:p>
        </p:txBody>
      </p:sp>
      <p:sp>
        <p:nvSpPr>
          <p:cNvPr id="55300" name="矩形 3"/>
          <p:cNvSpPr>
            <a:spLocks noGrp="1" noChangeArrowheads="1"/>
          </p:cNvSpPr>
          <p:nvPr>
            <p:ph type="body" idx="1"/>
          </p:nvPr>
        </p:nvSpPr>
        <p:spPr/>
        <p:txBody>
          <a:bodyPr>
            <a:normAutofit lnSpcReduction="10000"/>
          </a:bodyPr>
          <a:lstStyle/>
          <a:p>
            <a:r>
              <a:rPr lang="zh-CN" altLang="en-US" b="1" dirty="0"/>
              <a:t>中断请求寄存器</a:t>
            </a:r>
            <a:r>
              <a:rPr lang="en-US" altLang="zh-CN" b="1" dirty="0"/>
              <a:t>IRR</a:t>
            </a:r>
            <a:endParaRPr lang="en-US" altLang="zh-CN" b="1" dirty="0"/>
          </a:p>
          <a:p>
            <a:pPr lvl="1"/>
            <a:r>
              <a:rPr lang="zh-CN" altLang="en-US" dirty="0"/>
              <a:t>对应位为</a:t>
            </a:r>
            <a:r>
              <a:rPr lang="en-US" altLang="zh-CN" dirty="0"/>
              <a:t>1</a:t>
            </a:r>
            <a:r>
              <a:rPr lang="zh-CN" altLang="en-US" dirty="0"/>
              <a:t>表示相应外设发出了中断请求</a:t>
            </a:r>
            <a:endParaRPr lang="en-US" altLang="zh-CN" dirty="0"/>
          </a:p>
          <a:p>
            <a:pPr lvl="1"/>
            <a:r>
              <a:rPr lang="zh-CN" altLang="en-US" dirty="0"/>
              <a:t>中断字，中断码</a:t>
            </a:r>
            <a:endParaRPr lang="en-US" altLang="zh-CN" dirty="0"/>
          </a:p>
          <a:p>
            <a:r>
              <a:rPr lang="zh-CN" altLang="en-US" b="1" dirty="0"/>
              <a:t>中断屏蔽寄存器</a:t>
            </a:r>
            <a:r>
              <a:rPr lang="en-US" altLang="zh-CN" b="1" dirty="0"/>
              <a:t>INM</a:t>
            </a:r>
            <a:endParaRPr lang="zh-CN" altLang="en-US" b="1" dirty="0"/>
          </a:p>
          <a:p>
            <a:pPr lvl="1"/>
            <a:r>
              <a:rPr lang="zh-CN" altLang="en-US" dirty="0"/>
              <a:t>对应位为</a:t>
            </a:r>
            <a:r>
              <a:rPr lang="en-US" altLang="zh-CN" dirty="0"/>
              <a:t>1</a:t>
            </a:r>
            <a:r>
              <a:rPr lang="zh-CN" altLang="en-US" dirty="0"/>
              <a:t>设置屏蔽，否则取消屏蔽</a:t>
            </a:r>
            <a:endParaRPr lang="en-US" altLang="zh-CN" dirty="0"/>
          </a:p>
          <a:p>
            <a:pPr lvl="1"/>
            <a:r>
              <a:rPr lang="zh-CN" altLang="en-US" dirty="0"/>
              <a:t>每个设备都有自己独立的中断屏蔽字</a:t>
            </a:r>
            <a:endParaRPr lang="en-US" altLang="zh-CN" dirty="0"/>
          </a:p>
          <a:p>
            <a:pPr lvl="1"/>
            <a:r>
              <a:rPr lang="en-US" altLang="zh-CN" dirty="0"/>
              <a:t>CPU</a:t>
            </a:r>
            <a:r>
              <a:rPr lang="zh-CN" altLang="en-US" dirty="0"/>
              <a:t>执行某设备的中断服务子程序时将其中断屏蔽字载入</a:t>
            </a:r>
            <a:r>
              <a:rPr lang="en-US" altLang="zh-CN" dirty="0"/>
              <a:t>INM</a:t>
            </a:r>
            <a:endParaRPr lang="en-US" altLang="zh-CN" dirty="0"/>
          </a:p>
          <a:p>
            <a:pPr lvl="1"/>
            <a:r>
              <a:rPr lang="zh-CN" altLang="en-US" dirty="0"/>
              <a:t>不可屏蔽中断不受中断屏蔽寄存器的控制</a:t>
            </a:r>
            <a:endParaRPr lang="en-US" altLang="zh-CN" dirty="0"/>
          </a:p>
          <a:p>
            <a:r>
              <a:rPr lang="zh-CN" altLang="en-US" b="1" dirty="0"/>
              <a:t>中断允许触发器</a:t>
            </a:r>
            <a:r>
              <a:rPr lang="en-US" altLang="zh-CN" b="1" dirty="0"/>
              <a:t>IE  (</a:t>
            </a:r>
            <a:r>
              <a:rPr lang="zh-CN" altLang="en-US" dirty="0">
                <a:solidFill>
                  <a:schemeClr val="bg1">
                    <a:lumMod val="65000"/>
                  </a:schemeClr>
                </a:solidFill>
              </a:rPr>
              <a:t>中断使能寄存器</a:t>
            </a:r>
            <a:r>
              <a:rPr lang="en-US" altLang="zh-CN" b="1" dirty="0"/>
              <a:t>)</a:t>
            </a:r>
            <a:endParaRPr lang="zh-CN" altLang="en-US" b="1" dirty="0"/>
          </a:p>
          <a:p>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矩形 2"/>
          <p:cNvSpPr>
            <a:spLocks noGrp="1" noChangeArrowheads="1"/>
          </p:cNvSpPr>
          <p:nvPr>
            <p:ph type="title"/>
          </p:nvPr>
        </p:nvSpPr>
        <p:spPr/>
        <p:txBody>
          <a:bodyPr/>
          <a:lstStyle/>
          <a:p>
            <a:r>
              <a:rPr lang="zh-CN" altLang="en-US"/>
              <a:t>屏蔽码</a:t>
            </a:r>
            <a:endParaRPr lang="zh-CN" altLang="en-US"/>
          </a:p>
        </p:txBody>
      </p:sp>
      <p:sp>
        <p:nvSpPr>
          <p:cNvPr id="56327" name="矩形 6"/>
          <p:cNvSpPr>
            <a:spLocks noGrp="1" noChangeArrowheads="1"/>
          </p:cNvSpPr>
          <p:nvPr>
            <p:ph type="body" idx="1"/>
          </p:nvPr>
        </p:nvSpPr>
        <p:spPr/>
        <p:txBody>
          <a:bodyPr/>
          <a:lstStyle/>
          <a:p>
            <a:r>
              <a:rPr lang="zh-CN" altLang="en-US" dirty="0"/>
              <a:t>控制各设备接口的屏蔽触发器，可改变处理次序。</a:t>
            </a:r>
            <a:endParaRPr lang="en-US" altLang="zh-CN" dirty="0"/>
          </a:p>
          <a:p>
            <a:r>
              <a:rPr lang="zh-CN" altLang="en-US" dirty="0"/>
              <a:t>运行某个设备的中断服务程序时载入对应的屏蔽码</a:t>
            </a:r>
            <a:endParaRPr lang="en-US" altLang="zh-CN" dirty="0"/>
          </a:p>
        </p:txBody>
      </p:sp>
      <p:sp>
        <p:nvSpPr>
          <p:cNvPr id="56324" name="矩形 3"/>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038788" name="对象 4"/>
          <p:cNvGraphicFramePr>
            <a:graphicFrameLocks noChangeAspect="1"/>
          </p:cNvGraphicFramePr>
          <p:nvPr/>
        </p:nvGraphicFramePr>
        <p:xfrm>
          <a:off x="1524001" y="2797173"/>
          <a:ext cx="9737314" cy="3118063"/>
        </p:xfrm>
        <a:graphic>
          <a:graphicData uri="http://schemas.openxmlformats.org/presentationml/2006/ole">
            <mc:AlternateContent xmlns:mc="http://schemas.openxmlformats.org/markup-compatibility/2006">
              <mc:Choice xmlns:v="urn:schemas-microsoft-com:vml" Requires="v">
                <p:oleObj spid="_x0000_s8301" name="Picture" r:id="rId1" imgW="24250650" imgH="7753350" progId="Word.Picture.8">
                  <p:embed/>
                </p:oleObj>
              </mc:Choice>
              <mc:Fallback>
                <p:oleObj name="Picture" r:id="rId1" imgW="24250650" imgH="7753350" progId="Word.Picture.8">
                  <p:embed/>
                  <p:pic>
                    <p:nvPicPr>
                      <p:cNvPr id="0" name="对象 4"/>
                      <p:cNvPicPr>
                        <a:picLocks noChangeAspect="1" noChangeArrowheads="1"/>
                      </p:cNvPicPr>
                      <p:nvPr/>
                    </p:nvPicPr>
                    <p:blipFill>
                      <a:blip r:embed="rId2"/>
                      <a:srcRect/>
                      <a:stretch>
                        <a:fillRect/>
                      </a:stretch>
                    </p:blipFill>
                    <p:spPr bwMode="auto">
                      <a:xfrm>
                        <a:off x="1524001" y="2797173"/>
                        <a:ext cx="9737314" cy="3118063"/>
                      </a:xfrm>
                      <a:prstGeom prst="rect">
                        <a:avLst/>
                      </a:prstGeom>
                      <a:noFill/>
                    </p:spPr>
                  </p:pic>
                </p:oleObj>
              </mc:Fallback>
            </mc:AlternateContent>
          </a:graphicData>
        </a:graphic>
      </p:graphicFrame>
      <p:sp>
        <p:nvSpPr>
          <p:cNvPr id="56326" name="矩形 5"/>
          <p:cNvSpPr>
            <a:spLocks noChangeArrowheads="1"/>
          </p:cNvSpPr>
          <p:nvPr/>
        </p:nvSpPr>
        <p:spPr bwMode="auto">
          <a:xfrm>
            <a:off x="2566988" y="2619375"/>
            <a:ext cx="73453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buFontTx/>
              <a:buChar char="•"/>
            </a:pPr>
            <a:endParaRPr lang="zh-CN" altLang="zh-CN" sz="2400" b="1">
              <a:latin typeface="楷体_GB2312" panose="02010609030101010101" pitchFamily="49" charset="-122"/>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38788"/>
                                        </p:tgtEl>
                                        <p:attrNameLst>
                                          <p:attrName>style.visibility</p:attrName>
                                        </p:attrNameLst>
                                      </p:cBhvr>
                                      <p:to>
                                        <p:strVal val="visible"/>
                                      </p:to>
                                    </p:set>
                                    <p:anim calcmode="lin" valueType="num">
                                      <p:cBhvr additive="base">
                                        <p:cTn id="7" dur="500" fill="hold"/>
                                        <p:tgtEl>
                                          <p:spTgt spid="2038788"/>
                                        </p:tgtEl>
                                        <p:attrNameLst>
                                          <p:attrName>ppt_x</p:attrName>
                                        </p:attrNameLst>
                                      </p:cBhvr>
                                      <p:tavLst>
                                        <p:tav tm="0">
                                          <p:val>
                                            <p:strVal val="#ppt_x"/>
                                          </p:val>
                                        </p:tav>
                                        <p:tav tm="100000">
                                          <p:val>
                                            <p:strVal val="#ppt_x"/>
                                          </p:val>
                                        </p:tav>
                                      </p:tavLst>
                                    </p:anim>
                                    <p:anim calcmode="lin" valueType="num">
                                      <p:cBhvr additive="base">
                                        <p:cTn id="8" dur="500" fill="hold"/>
                                        <p:tgtEl>
                                          <p:spTgt spid="20387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endParaRPr lang="zh-CN" altLang="en-US" dirty="0"/>
          </a:p>
        </p:txBody>
      </p:sp>
      <p:sp>
        <p:nvSpPr>
          <p:cNvPr id="3" name="内容占位符 2"/>
          <p:cNvSpPr>
            <a:spLocks noGrp="1"/>
          </p:cNvSpPr>
          <p:nvPr>
            <p:ph idx="1"/>
          </p:nvPr>
        </p:nvSpPr>
        <p:spPr/>
        <p:txBody>
          <a:bodyPr/>
          <a:lstStyle/>
          <a:p>
            <a:r>
              <a:rPr lang="zh-CN" altLang="en-US" sz="2800" b="1" dirty="0">
                <a:latin typeface="华文楷体" panose="02010600040101010101" pitchFamily="2" charset="-122"/>
                <a:ea typeface="华文楷体" panose="02010600040101010101" pitchFamily="2" charset="-122"/>
              </a:rPr>
              <a:t>假定硬件原来的响应顺序为</a:t>
            </a:r>
            <a:r>
              <a:rPr lang="en-US" altLang="zh-CN" sz="2800" b="1" dirty="0">
                <a:latin typeface="华文楷体" panose="02010600040101010101" pitchFamily="2" charset="-122"/>
                <a:ea typeface="华文楷体" panose="02010600040101010101" pitchFamily="2" charset="-122"/>
              </a:rPr>
              <a:t>0&gt;1&gt;2</a:t>
            </a:r>
            <a:r>
              <a:rPr lang="zh-CN" altLang="en-US" sz="2800" b="1" dirty="0">
                <a:latin typeface="华文楷体" panose="02010600040101010101" pitchFamily="2" charset="-122"/>
                <a:ea typeface="华文楷体" panose="02010600040101010101" pitchFamily="2" charset="-122"/>
              </a:rPr>
              <a:t>，试设置各设备中断屏蔽字，将中断优先级改为</a:t>
            </a:r>
            <a:r>
              <a:rPr lang="en-US" altLang="zh-CN" sz="2800" b="1" dirty="0">
                <a:latin typeface="华文楷体" panose="02010600040101010101" pitchFamily="2" charset="-122"/>
                <a:ea typeface="华文楷体" panose="02010600040101010101" pitchFamily="2" charset="-122"/>
              </a:rPr>
              <a:t>1&gt;2&gt;0</a:t>
            </a:r>
            <a:r>
              <a:rPr lang="zh-CN" altLang="en-US" sz="2800" b="1" dirty="0">
                <a:latin typeface="华文楷体" panose="02010600040101010101" pitchFamily="2" charset="-122"/>
                <a:ea typeface="华文楷体" panose="02010600040101010101" pitchFamily="2" charset="-122"/>
              </a:rPr>
              <a:t>。</a:t>
            </a:r>
            <a:endParaRPr lang="en-US" altLang="zh-CN" sz="2800" b="1" dirty="0">
              <a:latin typeface="华文楷体" panose="02010600040101010101" pitchFamily="2" charset="-122"/>
              <a:ea typeface="华文楷体" panose="02010600040101010101" pitchFamily="2" charset="-122"/>
            </a:endParaRPr>
          </a:p>
          <a:p>
            <a:pPr marL="0" indent="0">
              <a:buNone/>
            </a:pPr>
            <a:endParaRPr lang="zh-CN" altLang="en-US" dirty="0">
              <a:latin typeface="华文楷体" panose="02010600040101010101" pitchFamily="2" charset="-122"/>
              <a:ea typeface="华文楷体" panose="02010600040101010101" pitchFamily="2" charset="-122"/>
            </a:endParaRPr>
          </a:p>
          <a:p>
            <a:endParaRPr lang="zh-CN" altLang="en-US" dirty="0"/>
          </a:p>
        </p:txBody>
      </p:sp>
      <p:graphicFrame>
        <p:nvGraphicFramePr>
          <p:cNvPr id="34" name="表格 33"/>
          <p:cNvGraphicFramePr>
            <a:graphicFrameLocks noGrp="1"/>
          </p:cNvGraphicFramePr>
          <p:nvPr/>
        </p:nvGraphicFramePr>
        <p:xfrm>
          <a:off x="2627862" y="3109111"/>
          <a:ext cx="6936276" cy="2507376"/>
        </p:xfrm>
        <a:graphic>
          <a:graphicData uri="http://schemas.openxmlformats.org/drawingml/2006/table">
            <a:tbl>
              <a:tblPr firstRow="1" bandRow="1">
                <a:tableStyleId>{5C22544A-7EE6-4342-B048-85BDC9FD1C3A}</a:tableStyleId>
              </a:tblPr>
              <a:tblGrid>
                <a:gridCol w="1734069"/>
                <a:gridCol w="1734069"/>
                <a:gridCol w="1734069"/>
                <a:gridCol w="1734069"/>
              </a:tblGrid>
              <a:tr h="626844">
                <a:tc>
                  <a:txBody>
                    <a:bodyPr/>
                    <a:lstStyle/>
                    <a:p>
                      <a:pPr algn="ctr"/>
                      <a:r>
                        <a:rPr lang="zh-CN" altLang="en-US" b="1" dirty="0"/>
                        <a:t>设备</a:t>
                      </a:r>
                      <a:r>
                        <a:rPr lang="en-US" altLang="zh-CN" b="1" dirty="0"/>
                        <a:t>/</a:t>
                      </a:r>
                      <a:r>
                        <a:rPr lang="zh-CN" altLang="en-US" b="1" dirty="0"/>
                        <a:t>屏蔽字</a:t>
                      </a:r>
                      <a:endParaRPr lang="zh-CN" altLang="en-US" b="1" dirty="0"/>
                    </a:p>
                  </a:txBody>
                  <a:tcPr anchor="ctr" anchorCtr="1"/>
                </a:tc>
                <a:tc>
                  <a:txBody>
                    <a:bodyPr/>
                    <a:lstStyle/>
                    <a:p>
                      <a:pPr algn="ctr"/>
                      <a:r>
                        <a:rPr lang="en-US" altLang="zh-CN" b="1" dirty="0"/>
                        <a:t>L0</a:t>
                      </a:r>
                      <a:endParaRPr lang="zh-CN" altLang="en-US" b="1" dirty="0"/>
                    </a:p>
                  </a:txBody>
                  <a:tcPr anchor="ctr" anchorCtr="1"/>
                </a:tc>
                <a:tc>
                  <a:txBody>
                    <a:bodyPr/>
                    <a:lstStyle/>
                    <a:p>
                      <a:pPr algn="ctr"/>
                      <a:r>
                        <a:rPr lang="en-US" altLang="zh-CN" b="1" dirty="0"/>
                        <a:t>L1</a:t>
                      </a:r>
                      <a:endParaRPr lang="zh-CN" altLang="en-US" b="1" dirty="0"/>
                    </a:p>
                  </a:txBody>
                  <a:tcPr anchor="ctr" anchorCtr="1"/>
                </a:tc>
                <a:tc>
                  <a:txBody>
                    <a:bodyPr/>
                    <a:lstStyle/>
                    <a:p>
                      <a:pPr algn="ctr"/>
                      <a:r>
                        <a:rPr lang="en-US" altLang="zh-CN" b="1" dirty="0"/>
                        <a:t>L2</a:t>
                      </a:r>
                      <a:endParaRPr lang="zh-CN" altLang="en-US" b="1" dirty="0"/>
                    </a:p>
                  </a:txBody>
                  <a:tcPr anchor="ctr" anchorCtr="1"/>
                </a:tc>
              </a:tr>
              <a:tr h="626844">
                <a:tc>
                  <a:txBody>
                    <a:bodyPr/>
                    <a:lstStyle/>
                    <a:p>
                      <a:pPr algn="ctr"/>
                      <a:r>
                        <a:rPr lang="en-US" altLang="zh-CN" b="1" dirty="0"/>
                        <a:t>L0</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0</a:t>
                      </a:r>
                      <a:endParaRPr lang="zh-CN" altLang="en-US" b="1" dirty="0"/>
                    </a:p>
                  </a:txBody>
                  <a:tcPr anchor="ctr" anchorCtr="1"/>
                </a:tc>
                <a:tc>
                  <a:txBody>
                    <a:bodyPr/>
                    <a:lstStyle/>
                    <a:p>
                      <a:pPr algn="ctr"/>
                      <a:r>
                        <a:rPr lang="en-US" altLang="zh-CN" b="1" dirty="0"/>
                        <a:t>0</a:t>
                      </a:r>
                      <a:endParaRPr lang="zh-CN" altLang="en-US" b="1" dirty="0"/>
                    </a:p>
                  </a:txBody>
                  <a:tcPr anchor="ctr" anchorCtr="1"/>
                </a:tc>
              </a:tr>
              <a:tr h="626844">
                <a:tc>
                  <a:txBody>
                    <a:bodyPr/>
                    <a:lstStyle/>
                    <a:p>
                      <a:pPr algn="ctr"/>
                      <a:r>
                        <a:rPr lang="en-US" altLang="zh-CN" b="1" dirty="0"/>
                        <a:t>L1</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1</a:t>
                      </a:r>
                      <a:endParaRPr lang="zh-CN" altLang="en-US" b="1" dirty="0"/>
                    </a:p>
                  </a:txBody>
                  <a:tcPr anchor="ctr" anchorCtr="1"/>
                </a:tc>
              </a:tr>
              <a:tr h="626844">
                <a:tc>
                  <a:txBody>
                    <a:bodyPr/>
                    <a:lstStyle/>
                    <a:p>
                      <a:pPr algn="ctr"/>
                      <a:r>
                        <a:rPr lang="en-US" altLang="zh-CN" b="1" dirty="0"/>
                        <a:t>L2</a:t>
                      </a:r>
                      <a:endParaRPr lang="zh-CN" altLang="en-US" b="1" dirty="0"/>
                    </a:p>
                  </a:txBody>
                  <a:tcPr anchor="ctr" anchorCtr="1"/>
                </a:tc>
                <a:tc>
                  <a:txBody>
                    <a:bodyPr/>
                    <a:lstStyle/>
                    <a:p>
                      <a:pPr algn="ctr"/>
                      <a:r>
                        <a:rPr lang="en-US" altLang="zh-CN" b="1" dirty="0"/>
                        <a:t>1</a:t>
                      </a:r>
                      <a:endParaRPr lang="zh-CN" altLang="en-US" b="1" dirty="0"/>
                    </a:p>
                  </a:txBody>
                  <a:tcPr anchor="ctr" anchorCtr="1"/>
                </a:tc>
                <a:tc>
                  <a:txBody>
                    <a:bodyPr/>
                    <a:lstStyle/>
                    <a:p>
                      <a:pPr algn="ctr"/>
                      <a:r>
                        <a:rPr lang="en-US" altLang="zh-CN" b="1" dirty="0"/>
                        <a:t>0</a:t>
                      </a:r>
                      <a:endParaRPr lang="zh-CN" altLang="en-US" b="1" dirty="0"/>
                    </a:p>
                  </a:txBody>
                  <a:tcPr anchor="ctr" anchorCtr="1"/>
                </a:tc>
                <a:tc>
                  <a:txBody>
                    <a:bodyPr/>
                    <a:lstStyle/>
                    <a:p>
                      <a:pPr algn="ctr"/>
                      <a:r>
                        <a:rPr lang="en-US" altLang="zh-CN" b="1" dirty="0"/>
                        <a:t>1</a:t>
                      </a:r>
                      <a:endParaRPr lang="zh-CN" altLang="en-US" b="1" dirty="0"/>
                    </a:p>
                  </a:txBody>
                  <a:tcPr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矩形 2"/>
          <p:cNvSpPr>
            <a:spLocks noGrp="1" noChangeArrowheads="1"/>
          </p:cNvSpPr>
          <p:nvPr>
            <p:ph type="title"/>
          </p:nvPr>
        </p:nvSpPr>
        <p:spPr/>
        <p:txBody>
          <a:bodyPr/>
          <a:lstStyle/>
          <a:p>
            <a:pPr eaLnBrk="1" hangingPunct="1"/>
            <a:r>
              <a:rPr lang="zh-CN" altLang="en-US" dirty="0"/>
              <a:t>优先级实现</a:t>
            </a:r>
            <a:r>
              <a:rPr lang="en-US" altLang="zh-CN" dirty="0"/>
              <a:t>---</a:t>
            </a:r>
            <a:r>
              <a:rPr lang="zh-CN" altLang="en-US" dirty="0"/>
              <a:t>中断仲裁</a:t>
            </a:r>
            <a:endParaRPr lang="zh-CN" altLang="en-US" dirty="0"/>
          </a:p>
        </p:txBody>
      </p:sp>
      <p:sp>
        <p:nvSpPr>
          <p:cNvPr id="69636" name="矩形 3"/>
          <p:cNvSpPr>
            <a:spLocks noGrp="1" noChangeArrowheads="1"/>
          </p:cNvSpPr>
          <p:nvPr>
            <p:ph type="body" idx="1"/>
          </p:nvPr>
        </p:nvSpPr>
        <p:spPr/>
        <p:txBody>
          <a:bodyPr/>
          <a:lstStyle/>
          <a:p>
            <a:pPr eaLnBrk="1" hangingPunct="1"/>
            <a:r>
              <a:rPr lang="zh-CN" altLang="en-US" dirty="0"/>
              <a:t>同一时刻可能有多个设备同时发出中断请求，响应谁？</a:t>
            </a:r>
            <a:endParaRPr lang="en-US" altLang="zh-CN" dirty="0"/>
          </a:p>
          <a:p>
            <a:pPr lvl="1"/>
            <a:r>
              <a:rPr lang="zh-CN" altLang="en-US" sz="2400"/>
              <a:t>独立请求</a:t>
            </a:r>
            <a:endParaRPr lang="en-US" altLang="zh-CN" sz="2400"/>
          </a:p>
          <a:p>
            <a:pPr lvl="1"/>
            <a:r>
              <a:rPr lang="zh-CN" altLang="en-US"/>
              <a:t>链式查询</a:t>
            </a:r>
            <a:endParaRPr lang="en-US" altLang="zh-CN"/>
          </a:p>
          <a:p>
            <a:pPr lvl="1"/>
            <a:r>
              <a:rPr lang="zh-CN" altLang="en-US"/>
              <a:t>中断控制器方式</a:t>
            </a:r>
            <a:endParaRPr lang="zh-CN" altLang="en-US" sz="2400" dirty="0"/>
          </a:p>
          <a:p>
            <a:pPr lvl="1" eaLnBrk="1" hangingPunct="1"/>
            <a:r>
              <a:rPr lang="zh-CN" altLang="en-US" sz="2400"/>
              <a:t>分组</a:t>
            </a:r>
            <a:r>
              <a:rPr lang="zh-CN" altLang="en-US" sz="2400" dirty="0"/>
              <a:t>链式结构</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中断请求信号的传输方式</a:t>
            </a:r>
            <a:endParaRPr lang="zh-CN" altLang="en-US"/>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1838995" y="831537"/>
            <a:ext cx="8595420" cy="57999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9.1 </a:t>
            </a:r>
            <a:r>
              <a:rPr lang="zh-CN" altLang="en-US" dirty="0"/>
              <a:t>输入输出设备与特性</a:t>
            </a:r>
            <a:endParaRPr lang="zh-CN" altLang="en-US" dirty="0"/>
          </a:p>
        </p:txBody>
      </p:sp>
      <p:sp>
        <p:nvSpPr>
          <p:cNvPr id="3" name="内容占位符 2"/>
          <p:cNvSpPr>
            <a:spLocks noGrp="1"/>
          </p:cNvSpPr>
          <p:nvPr>
            <p:ph idx="1"/>
          </p:nvPr>
        </p:nvSpPr>
        <p:spPr>
          <a:xfrm>
            <a:off x="487822" y="942764"/>
            <a:ext cx="11094578" cy="5637024"/>
          </a:xfrm>
        </p:spPr>
        <p:txBody>
          <a:bodyPr>
            <a:normAutofit/>
          </a:bodyPr>
          <a:lstStyle/>
          <a:p>
            <a:r>
              <a:rPr lang="zh-CN" altLang="zh-CN" b="1" dirty="0"/>
              <a:t>输入输出设备</a:t>
            </a:r>
            <a:r>
              <a:rPr lang="zh-CN" altLang="zh-CN" dirty="0"/>
              <a:t>是计算机与人或者机器系统进行数据交互的装置，用于实现计算机内部二进制信息与外部不同形式信息的转换，简称</a:t>
            </a:r>
            <a:r>
              <a:rPr lang="zh-CN" altLang="zh-CN" b="1" dirty="0"/>
              <a:t>外部设备</a:t>
            </a:r>
            <a:r>
              <a:rPr lang="zh-CN" altLang="zh-CN" dirty="0"/>
              <a:t>或</a:t>
            </a:r>
            <a:r>
              <a:rPr lang="zh-CN" altLang="zh-CN" b="1" dirty="0"/>
              <a:t>外设</a:t>
            </a:r>
            <a:endParaRPr lang="en-US" altLang="zh-CN" b="1" dirty="0"/>
          </a:p>
          <a:p>
            <a:pPr lvl="1"/>
            <a:r>
              <a:rPr lang="zh-CN" altLang="zh-CN" b="1" dirty="0"/>
              <a:t>输入设备</a:t>
            </a:r>
            <a:r>
              <a:rPr lang="zh-CN" altLang="en-US" b="1" dirty="0"/>
              <a:t>：</a:t>
            </a:r>
            <a:r>
              <a:rPr lang="zh-CN" altLang="zh-CN" dirty="0"/>
              <a:t>负责将数据、文字、图像、声音、电信号等转换成计算机可以识别的二进制信息，如键盘、鼠标、扫描仪、摄像头等</a:t>
            </a:r>
            <a:r>
              <a:rPr lang="zh-CN" altLang="zh-CN" dirty="0">
                <a:sym typeface="+mn-ea"/>
              </a:rPr>
              <a:t>；</a:t>
            </a:r>
            <a:endParaRPr lang="en-US" altLang="zh-CN" dirty="0"/>
          </a:p>
          <a:p>
            <a:pPr lvl="1"/>
            <a:r>
              <a:rPr lang="zh-CN" altLang="zh-CN" b="1" dirty="0"/>
              <a:t>输出设备</a:t>
            </a:r>
            <a:r>
              <a:rPr lang="zh-CN" altLang="en-US" b="1" dirty="0"/>
              <a:t>：</a:t>
            </a:r>
            <a:r>
              <a:rPr lang="zh-CN" altLang="zh-CN" dirty="0"/>
              <a:t>负责将计算机处理结果转换成数字、文字、图形、图像、声音或电信号，如显示器、打印机等；</a:t>
            </a:r>
            <a:endParaRPr lang="en-US" altLang="zh-CN" dirty="0"/>
          </a:p>
          <a:p>
            <a:pPr lvl="1"/>
            <a:r>
              <a:rPr lang="zh-CN" altLang="en-US" b="1" dirty="0"/>
              <a:t>输入输出设备</a:t>
            </a:r>
            <a:r>
              <a:rPr lang="zh-CN" altLang="en-US" dirty="0"/>
              <a:t>：</a:t>
            </a:r>
            <a:r>
              <a:rPr lang="zh-CN" altLang="zh-CN" dirty="0"/>
              <a:t>既能输入也能输出，如磁盘、网卡等。</a:t>
            </a:r>
            <a:endParaRPr lang="zh-CN" altLang="zh-CN" dirty="0"/>
          </a:p>
          <a:p>
            <a:r>
              <a:rPr lang="zh-CN" altLang="en-US" dirty="0"/>
              <a:t>输入输出设备特性</a:t>
            </a:r>
            <a:endParaRPr lang="en-US" altLang="zh-CN" dirty="0"/>
          </a:p>
          <a:p>
            <a:pPr lvl="1"/>
            <a:r>
              <a:rPr lang="zh-CN" altLang="en-US" b="1" dirty="0"/>
              <a:t>异步性、实时性、独立性</a:t>
            </a:r>
            <a:endParaRPr lang="zh-CN" altLang="en-US"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矩形 2"/>
          <p:cNvSpPr>
            <a:spLocks noGrp="1" noChangeArrowheads="1"/>
          </p:cNvSpPr>
          <p:nvPr>
            <p:ph type="title"/>
          </p:nvPr>
        </p:nvSpPr>
        <p:spPr/>
        <p:txBody>
          <a:bodyPr/>
          <a:lstStyle/>
          <a:p>
            <a:r>
              <a:rPr lang="zh-CN" altLang="en-US" dirty="0"/>
              <a:t>中断识别（寻找入口地址）</a:t>
            </a:r>
            <a:endParaRPr lang="zh-CN" altLang="en-US" dirty="0"/>
          </a:p>
        </p:txBody>
      </p:sp>
      <p:sp>
        <p:nvSpPr>
          <p:cNvPr id="64516" name="矩形 3"/>
          <p:cNvSpPr>
            <a:spLocks noGrp="1" noChangeArrowheads="1"/>
          </p:cNvSpPr>
          <p:nvPr>
            <p:ph type="body" idx="1"/>
          </p:nvPr>
        </p:nvSpPr>
        <p:spPr/>
        <p:txBody>
          <a:bodyPr>
            <a:normAutofit/>
          </a:bodyPr>
          <a:lstStyle/>
          <a:p>
            <a:r>
              <a:rPr lang="zh-CN" altLang="en-US" b="1" dirty="0"/>
              <a:t>独立请求：向量中断</a:t>
            </a:r>
            <a:endParaRPr lang="zh-CN" altLang="en-US" b="1" dirty="0"/>
          </a:p>
          <a:p>
            <a:pPr lvl="1"/>
            <a:r>
              <a:rPr lang="zh-CN" altLang="en-US" dirty="0"/>
              <a:t>将服务程序入口</a:t>
            </a:r>
            <a:r>
              <a:rPr lang="en-US" altLang="zh-CN" dirty="0"/>
              <a:t>(</a:t>
            </a:r>
            <a:r>
              <a:rPr lang="zh-CN" altLang="en-US" dirty="0"/>
              <a:t>中断向量</a:t>
            </a:r>
            <a:r>
              <a:rPr lang="en-US" altLang="zh-CN" dirty="0"/>
              <a:t>)</a:t>
            </a:r>
            <a:r>
              <a:rPr lang="zh-CN" altLang="en-US" dirty="0"/>
              <a:t>组织在中断向量表中；响应时由硬件直接产生中断号（向量地址），查中断向量表取得服务程序入口，转入相应服务程序。</a:t>
            </a:r>
            <a:endParaRPr lang="en-US" altLang="zh-CN" dirty="0"/>
          </a:p>
          <a:p>
            <a:pPr lvl="2"/>
            <a:r>
              <a:rPr lang="zh-CN" altLang="en-US" b="1" dirty="0"/>
              <a:t>硬件查询法</a:t>
            </a:r>
            <a:endParaRPr lang="en-US" altLang="zh-CN" b="1" dirty="0"/>
          </a:p>
          <a:p>
            <a:r>
              <a:rPr lang="zh-CN" altLang="en-US" b="1" dirty="0"/>
              <a:t>中断共享：非向量中断</a:t>
            </a:r>
            <a:endParaRPr lang="zh-CN" altLang="en-US" b="1" dirty="0">
              <a:solidFill>
                <a:srgbClr val="1387B7"/>
              </a:solidFill>
            </a:endParaRPr>
          </a:p>
          <a:p>
            <a:pPr lvl="1"/>
            <a:r>
              <a:rPr lang="zh-CN" altLang="en-US" dirty="0"/>
              <a:t>将服务程序入口组织在查询程序中</a:t>
            </a:r>
            <a:endParaRPr lang="zh-CN" altLang="en-US" dirty="0"/>
          </a:p>
          <a:p>
            <a:pPr lvl="1"/>
            <a:r>
              <a:rPr lang="zh-CN" altLang="en-US" dirty="0"/>
              <a:t>响应时执行查询程序查询中断源，查询特定端口</a:t>
            </a:r>
            <a:r>
              <a:rPr lang="en-US" altLang="zh-CN" dirty="0"/>
              <a:t>(GPIO)</a:t>
            </a:r>
            <a:r>
              <a:rPr lang="zh-CN" altLang="en-US" dirty="0"/>
              <a:t>识别中断源</a:t>
            </a:r>
            <a:endParaRPr lang="en-US" altLang="zh-CN" dirty="0"/>
          </a:p>
          <a:p>
            <a:pPr lvl="2" eaLnBrk="1" hangingPunct="1"/>
            <a:r>
              <a:rPr lang="zh-CN" altLang="en-US" b="1" dirty="0"/>
              <a:t>程序识别     （软件方法）</a:t>
            </a:r>
            <a:endParaRPr lang="zh-CN" altLang="en-US" b="1" dirty="0"/>
          </a:p>
          <a:p>
            <a:pPr marL="914400" lvl="2" indent="0">
              <a:buNone/>
            </a:pPr>
            <a:endParaRPr lang="zh-CN" altLang="en-US" dirty="0"/>
          </a:p>
          <a:p>
            <a:pPr lvl="1"/>
            <a:endParaRPr lang="en-US" altLang="zh-CN" dirty="0"/>
          </a:p>
          <a:p>
            <a:pPr lvl="1"/>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矩形 2"/>
          <p:cNvSpPr>
            <a:spLocks noGrp="1" noChangeArrowheads="1"/>
          </p:cNvSpPr>
          <p:nvPr>
            <p:ph type="title"/>
          </p:nvPr>
        </p:nvSpPr>
        <p:spPr/>
        <p:txBody>
          <a:bodyPr/>
          <a:lstStyle/>
          <a:p>
            <a:pPr eaLnBrk="1" hangingPunct="1"/>
            <a:r>
              <a:rPr lang="zh-CN" altLang="en-US"/>
              <a:t>中断向量法 </a:t>
            </a:r>
            <a:endParaRPr lang="zh-CN" altLang="en-US"/>
          </a:p>
        </p:txBody>
      </p:sp>
      <p:sp>
        <p:nvSpPr>
          <p:cNvPr id="68612" name="矩形 3"/>
          <p:cNvSpPr>
            <a:spLocks noChangeArrowheads="1"/>
          </p:cNvSpPr>
          <p:nvPr/>
        </p:nvSpPr>
        <p:spPr bwMode="auto">
          <a:xfrm>
            <a:off x="1524001" y="15203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8613" name="矩形 4"/>
          <p:cNvSpPr>
            <a:spLocks noChangeArrowheads="1"/>
          </p:cNvSpPr>
          <p:nvPr/>
        </p:nvSpPr>
        <p:spPr bwMode="auto">
          <a:xfrm>
            <a:off x="1524001" y="28014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8614" name="矩形 5"/>
          <p:cNvSpPr>
            <a:spLocks noChangeArrowheads="1"/>
          </p:cNvSpPr>
          <p:nvPr/>
        </p:nvSpPr>
        <p:spPr bwMode="auto">
          <a:xfrm>
            <a:off x="1524001" y="25537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8615" name="对象 6"/>
          <p:cNvGraphicFramePr>
            <a:graphicFrameLocks noChangeAspect="1"/>
          </p:cNvGraphicFramePr>
          <p:nvPr/>
        </p:nvGraphicFramePr>
        <p:xfrm>
          <a:off x="863075" y="2007632"/>
          <a:ext cx="10351549" cy="3263385"/>
        </p:xfrm>
        <a:graphic>
          <a:graphicData uri="http://schemas.openxmlformats.org/presentationml/2006/ole">
            <mc:AlternateContent xmlns:mc="http://schemas.openxmlformats.org/markup-compatibility/2006">
              <mc:Choice xmlns:v="urn:schemas-microsoft-com:vml" Requires="v">
                <p:oleObj spid="_x0000_s6254" name="图片" r:id="rId1" imgW="4264025" imgH="1342390" progId="Word.Picture.8">
                  <p:embed/>
                </p:oleObj>
              </mc:Choice>
              <mc:Fallback>
                <p:oleObj name="图片" r:id="rId1" imgW="4264025" imgH="1342390" progId="Word.Picture.8">
                  <p:embed/>
                  <p:pic>
                    <p:nvPicPr>
                      <p:cNvPr id="0" name="对象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075" y="2007632"/>
                        <a:ext cx="10351549" cy="3263385"/>
                      </a:xfrm>
                      <a:prstGeom prst="rect">
                        <a:avLst/>
                      </a:prstGeom>
                      <a:noFill/>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矩形 2"/>
          <p:cNvSpPr>
            <a:spLocks noGrp="1" noChangeArrowheads="1"/>
          </p:cNvSpPr>
          <p:nvPr>
            <p:ph type="title"/>
          </p:nvPr>
        </p:nvSpPr>
        <p:spPr/>
        <p:txBody>
          <a:bodyPr/>
          <a:lstStyle/>
          <a:p>
            <a:pPr eaLnBrk="1" hangingPunct="1"/>
            <a:r>
              <a:rPr lang="zh-CN" altLang="en-US"/>
              <a:t>程序识别</a:t>
            </a:r>
            <a:endParaRPr lang="zh-CN" altLang="en-US"/>
          </a:p>
        </p:txBody>
      </p:sp>
      <p:sp>
        <p:nvSpPr>
          <p:cNvPr id="66564" name="矩形 3"/>
          <p:cNvSpPr>
            <a:spLocks noChangeArrowheads="1"/>
          </p:cNvSpPr>
          <p:nvPr/>
        </p:nvSpPr>
        <p:spPr bwMode="auto">
          <a:xfrm>
            <a:off x="1524001" y="15203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66565" name="对象 4"/>
          <p:cNvGraphicFramePr>
            <a:graphicFrameLocks noChangeAspect="1"/>
          </p:cNvGraphicFramePr>
          <p:nvPr/>
        </p:nvGraphicFramePr>
        <p:xfrm>
          <a:off x="3935760" y="898731"/>
          <a:ext cx="4640884" cy="5544616"/>
        </p:xfrm>
        <a:graphic>
          <a:graphicData uri="http://schemas.openxmlformats.org/presentationml/2006/ole">
            <mc:AlternateContent xmlns:mc="http://schemas.openxmlformats.org/markup-compatibility/2006">
              <mc:Choice xmlns:v="urn:schemas-microsoft-com:vml" Requires="v">
                <p:oleObj spid="_x0000_s5231" name="Picture" r:id="rId1" imgW="17049750" imgH="20373975" progId="Word.Picture.8">
                  <p:embed/>
                </p:oleObj>
              </mc:Choice>
              <mc:Fallback>
                <p:oleObj name="Picture" r:id="rId1" imgW="17049750" imgH="20373975" progId="Word.Picture.8">
                  <p:embed/>
                  <p:pic>
                    <p:nvPicPr>
                      <p:cNvPr id="0" name="对象 4"/>
                      <p:cNvPicPr>
                        <a:picLocks noChangeAspect="1" noChangeArrowheads="1"/>
                      </p:cNvPicPr>
                      <p:nvPr/>
                    </p:nvPicPr>
                    <p:blipFill>
                      <a:blip r:embed="rId2"/>
                      <a:srcRect/>
                      <a:stretch>
                        <a:fillRect/>
                      </a:stretch>
                    </p:blipFill>
                    <p:spPr bwMode="auto">
                      <a:xfrm>
                        <a:off x="3935760" y="898731"/>
                        <a:ext cx="4640884" cy="55446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中断处理中的问题</a:t>
            </a:r>
            <a:endParaRPr lang="zh-CN" altLang="en-US" dirty="0"/>
          </a:p>
        </p:txBody>
      </p:sp>
      <p:sp>
        <p:nvSpPr>
          <p:cNvPr id="3" name="内容占位符 2"/>
          <p:cNvSpPr>
            <a:spLocks noGrp="1"/>
          </p:cNvSpPr>
          <p:nvPr>
            <p:ph idx="1"/>
          </p:nvPr>
        </p:nvSpPr>
        <p:spPr/>
        <p:txBody>
          <a:bodyPr>
            <a:normAutofit fontScale="85000" lnSpcReduction="10000"/>
          </a:bodyPr>
          <a:lstStyle/>
          <a:p>
            <a:r>
              <a:rPr lang="zh-CN" altLang="en-US" b="1" dirty="0"/>
              <a:t>中断响应条件</a:t>
            </a:r>
            <a:endParaRPr lang="en-US" altLang="zh-CN" b="1" dirty="0"/>
          </a:p>
          <a:p>
            <a:pPr lvl="1"/>
            <a:r>
              <a:rPr lang="zh-CN" altLang="en-US" dirty="0"/>
              <a:t>中断允许触发器</a:t>
            </a:r>
            <a:r>
              <a:rPr lang="en-US" altLang="zh-CN" dirty="0"/>
              <a:t>IE=1</a:t>
            </a:r>
            <a:endParaRPr lang="en-US" altLang="zh-CN" dirty="0"/>
          </a:p>
          <a:p>
            <a:pPr lvl="1"/>
            <a:r>
              <a:rPr lang="zh-CN" altLang="en-US" dirty="0"/>
              <a:t>对应的中断未被屏蔽</a:t>
            </a:r>
            <a:endParaRPr lang="en-US" altLang="zh-CN" dirty="0"/>
          </a:p>
          <a:p>
            <a:pPr lvl="1"/>
            <a:r>
              <a:rPr lang="zh-CN" altLang="en-US" dirty="0"/>
              <a:t>无更高优先级的</a:t>
            </a:r>
            <a:r>
              <a:rPr lang="en-US" altLang="zh-CN" dirty="0"/>
              <a:t>DMA</a:t>
            </a:r>
            <a:r>
              <a:rPr lang="zh-CN" altLang="en-US" dirty="0"/>
              <a:t>请求</a:t>
            </a:r>
            <a:endParaRPr lang="en-US" altLang="zh-CN" dirty="0"/>
          </a:p>
          <a:p>
            <a:pPr lvl="1"/>
            <a:r>
              <a:rPr lang="zh-CN" altLang="en-US" dirty="0"/>
              <a:t>中断嵌套必须优先级更高</a:t>
            </a:r>
            <a:endParaRPr lang="en-US" altLang="zh-CN" dirty="0"/>
          </a:p>
          <a:p>
            <a:pPr lvl="1"/>
            <a:r>
              <a:rPr lang="zh-CN" altLang="en-US" dirty="0"/>
              <a:t>指令已经执行完最后一个机器周期</a:t>
            </a:r>
            <a:endParaRPr lang="en-US" altLang="zh-CN" dirty="0"/>
          </a:p>
          <a:p>
            <a:pPr lvl="2"/>
            <a:r>
              <a:rPr lang="zh-CN" altLang="en-US" dirty="0"/>
              <a:t>保证指令执行的完整性</a:t>
            </a:r>
            <a:endParaRPr lang="en-US" altLang="zh-CN" dirty="0"/>
          </a:p>
          <a:p>
            <a:r>
              <a:rPr lang="zh-CN" altLang="en-US" b="1" dirty="0"/>
              <a:t>保存现场，恢复现场</a:t>
            </a:r>
            <a:endParaRPr lang="en-US" altLang="zh-CN" b="1" dirty="0"/>
          </a:p>
          <a:p>
            <a:pPr lvl="1"/>
            <a:r>
              <a:rPr lang="zh-CN" altLang="en-US" dirty="0"/>
              <a:t>中断程序用到的通用寄存器，</a:t>
            </a:r>
            <a:r>
              <a:rPr lang="en-US" altLang="zh-CN" dirty="0"/>
              <a:t>EPC</a:t>
            </a:r>
            <a:r>
              <a:rPr lang="zh-CN" altLang="en-US" dirty="0"/>
              <a:t>，屏蔽字</a:t>
            </a:r>
            <a:endParaRPr lang="en-US" altLang="zh-CN" dirty="0"/>
          </a:p>
          <a:p>
            <a:pPr lvl="1"/>
            <a:r>
              <a:rPr lang="zh-CN" altLang="en-US" dirty="0"/>
              <a:t>缺页异常的断点和外部中断断点不一致</a:t>
            </a:r>
            <a:endParaRPr lang="zh-CN" altLang="en-US" dirty="0"/>
          </a:p>
          <a:p>
            <a:r>
              <a:rPr lang="zh-CN" altLang="en-US" b="1" dirty="0"/>
              <a:t>中断过程由软硬件结合完成</a:t>
            </a:r>
            <a:endParaRPr lang="en-US" altLang="zh-CN" b="1" dirty="0"/>
          </a:p>
          <a:p>
            <a:endParaRPr lang="zh-CN" altLang="en-US" dirty="0"/>
          </a:p>
        </p:txBody>
      </p:sp>
      <p:pic>
        <p:nvPicPr>
          <p:cNvPr id="4" name="图片 3"/>
          <p:cNvPicPr>
            <a:picLocks noChangeAspect="1"/>
          </p:cNvPicPr>
          <p:nvPr/>
        </p:nvPicPr>
        <p:blipFill rotWithShape="1">
          <a:blip r:embed="rId1">
            <a:clrChange>
              <a:clrFrom>
                <a:srgbClr val="FFFFFF"/>
              </a:clrFrom>
              <a:clrTo>
                <a:srgbClr val="FFFFFF">
                  <a:alpha val="0"/>
                </a:srgbClr>
              </a:clrTo>
            </a:clrChange>
          </a:blip>
          <a:srcRect t="48574" r="57093"/>
          <a:stretch>
            <a:fillRect/>
          </a:stretch>
        </p:blipFill>
        <p:spPr>
          <a:xfrm>
            <a:off x="7071488" y="2275748"/>
            <a:ext cx="4343007" cy="35124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8" name="直接箭头连接符 167"/>
          <p:cNvCxnSpPr/>
          <p:nvPr/>
        </p:nvCxnSpPr>
        <p:spPr>
          <a:xfrm>
            <a:off x="6920733" y="4465946"/>
            <a:ext cx="1003543" cy="0"/>
          </a:xfrm>
          <a:prstGeom prst="straightConnector1">
            <a:avLst/>
          </a:prstGeom>
          <a:ln w="2222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a:xfrm>
            <a:off x="1695596" y="1840870"/>
            <a:ext cx="5225137" cy="3356288"/>
          </a:xfrm>
          <a:prstGeom prst="rect">
            <a:avLst/>
          </a:prstGeom>
          <a:solidFill>
            <a:srgbClr val="92C5F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2" name="组合 161"/>
          <p:cNvGrpSpPr/>
          <p:nvPr/>
        </p:nvGrpSpPr>
        <p:grpSpPr>
          <a:xfrm>
            <a:off x="3276018" y="2486291"/>
            <a:ext cx="2096563" cy="1177113"/>
            <a:chOff x="4620015" y="1590553"/>
            <a:chExt cx="3014813" cy="1177113"/>
          </a:xfrm>
        </p:grpSpPr>
        <p:cxnSp>
          <p:nvCxnSpPr>
            <p:cNvPr id="136" name="直接箭头连接符 135"/>
            <p:cNvCxnSpPr/>
            <p:nvPr/>
          </p:nvCxnSpPr>
          <p:spPr>
            <a:xfrm flipH="1">
              <a:off x="4620015" y="1590553"/>
              <a:ext cx="3014812"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5176782" y="1948078"/>
              <a:ext cx="2458046"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H="1">
              <a:off x="5728057" y="2378240"/>
              <a:ext cx="1906770"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flipH="1">
              <a:off x="6670951" y="2767666"/>
              <a:ext cx="963877"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cxnSp>
        <p:nvCxnSpPr>
          <p:cNvPr id="66" name="直接箭头连接符 65"/>
          <p:cNvCxnSpPr/>
          <p:nvPr/>
        </p:nvCxnSpPr>
        <p:spPr>
          <a:xfrm flipH="1">
            <a:off x="1583587" y="2415488"/>
            <a:ext cx="1500862"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H="1">
            <a:off x="1985213" y="2789501"/>
            <a:ext cx="1421210"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2627965" y="2591053"/>
            <a:ext cx="0" cy="2113719"/>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3120672" y="2959347"/>
            <a:ext cx="379904" cy="1566653"/>
            <a:chOff x="2632017" y="4157592"/>
            <a:chExt cx="177661" cy="732640"/>
          </a:xfrm>
        </p:grpSpPr>
        <p:cxnSp>
          <p:nvCxnSpPr>
            <p:cNvPr id="113" name="直接箭头连接符 112"/>
            <p:cNvCxnSpPr/>
            <p:nvPr/>
          </p:nvCxnSpPr>
          <p:spPr>
            <a:xfrm flipV="1">
              <a:off x="2632017" y="4157593"/>
              <a:ext cx="0" cy="732639"/>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p:nvPr/>
          </p:nvCxnSpPr>
          <p:spPr>
            <a:xfrm flipH="1">
              <a:off x="2632992" y="4157592"/>
              <a:ext cx="176686"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grpSp>
        <p:nvGrpSpPr>
          <p:cNvPr id="126" name="组合 125"/>
          <p:cNvGrpSpPr/>
          <p:nvPr/>
        </p:nvGrpSpPr>
        <p:grpSpPr>
          <a:xfrm>
            <a:off x="3563978" y="3375674"/>
            <a:ext cx="430868" cy="1150317"/>
            <a:chOff x="2644974" y="4157592"/>
            <a:chExt cx="119494" cy="732640"/>
          </a:xfrm>
        </p:grpSpPr>
        <p:cxnSp>
          <p:nvCxnSpPr>
            <p:cNvPr id="127" name="直接箭头连接符 126"/>
            <p:cNvCxnSpPr/>
            <p:nvPr/>
          </p:nvCxnSpPr>
          <p:spPr>
            <a:xfrm flipV="1">
              <a:off x="2644974" y="4157593"/>
              <a:ext cx="0" cy="732639"/>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flipH="1">
              <a:off x="2645948" y="4157592"/>
              <a:ext cx="118520"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grpSp>
        <p:nvGrpSpPr>
          <p:cNvPr id="129" name="组合 128"/>
          <p:cNvGrpSpPr/>
          <p:nvPr/>
        </p:nvGrpSpPr>
        <p:grpSpPr>
          <a:xfrm>
            <a:off x="4027167" y="3759317"/>
            <a:ext cx="471987" cy="767176"/>
            <a:chOff x="2644974" y="4157592"/>
            <a:chExt cx="119494" cy="749219"/>
          </a:xfrm>
        </p:grpSpPr>
        <p:cxnSp>
          <p:nvCxnSpPr>
            <p:cNvPr id="130" name="直接箭头连接符 129"/>
            <p:cNvCxnSpPr/>
            <p:nvPr/>
          </p:nvCxnSpPr>
          <p:spPr>
            <a:xfrm flipV="1">
              <a:off x="2644974" y="4157594"/>
              <a:ext cx="0" cy="749217"/>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flipH="1">
              <a:off x="2645948" y="4157592"/>
              <a:ext cx="118520"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cxnSp>
        <p:nvCxnSpPr>
          <p:cNvPr id="132" name="直接箭头连接符 131"/>
          <p:cNvCxnSpPr/>
          <p:nvPr/>
        </p:nvCxnSpPr>
        <p:spPr>
          <a:xfrm flipH="1">
            <a:off x="1993133" y="3168563"/>
            <a:ext cx="1995393"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70" name="流程图: 延期 69"/>
          <p:cNvSpPr/>
          <p:nvPr/>
        </p:nvSpPr>
        <p:spPr>
          <a:xfrm>
            <a:off x="3414343" y="271197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121" name="流程图: 延期 120"/>
          <p:cNvSpPr/>
          <p:nvPr/>
        </p:nvSpPr>
        <p:spPr>
          <a:xfrm>
            <a:off x="4491829" y="350451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122" name="流程图: 延期 121"/>
          <p:cNvSpPr/>
          <p:nvPr/>
        </p:nvSpPr>
        <p:spPr>
          <a:xfrm>
            <a:off x="3963152" y="310733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cxnSp>
        <p:nvCxnSpPr>
          <p:cNvPr id="134" name="直接箭头连接符 133"/>
          <p:cNvCxnSpPr/>
          <p:nvPr/>
        </p:nvCxnSpPr>
        <p:spPr>
          <a:xfrm flipH="1">
            <a:off x="1972511" y="3575919"/>
            <a:ext cx="2517475" cy="0"/>
          </a:xfrm>
          <a:prstGeom prst="straightConnector1">
            <a:avLst/>
          </a:prstGeom>
          <a:ln w="1270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272486" y="2415488"/>
            <a:ext cx="540695" cy="1176600"/>
            <a:chOff x="1431167" y="1519750"/>
            <a:chExt cx="1421212" cy="1176600"/>
          </a:xfrm>
        </p:grpSpPr>
        <p:cxnSp>
          <p:nvCxnSpPr>
            <p:cNvPr id="151" name="直接箭头连接符 150"/>
            <p:cNvCxnSpPr/>
            <p:nvPr/>
          </p:nvCxnSpPr>
          <p:spPr>
            <a:xfrm flipH="1">
              <a:off x="1431167" y="1519750"/>
              <a:ext cx="1421212" cy="0"/>
            </a:xfrm>
            <a:prstGeom prst="straightConnector1">
              <a:avLst/>
            </a:prstGeom>
            <a:ln w="1270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H="1">
              <a:off x="1431167" y="1907342"/>
              <a:ext cx="1421210" cy="0"/>
            </a:xfrm>
            <a:prstGeom prst="straightConnector1">
              <a:avLst/>
            </a:prstGeom>
            <a:ln w="1270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H="1">
              <a:off x="1431167" y="2696350"/>
              <a:ext cx="1421210" cy="0"/>
            </a:xfrm>
            <a:prstGeom prst="straightConnector1">
              <a:avLst/>
            </a:prstGeom>
            <a:ln w="1270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sp>
        <p:nvSpPr>
          <p:cNvPr id="158" name="文本框 4"/>
          <p:cNvSpPr txBox="1"/>
          <p:nvPr/>
        </p:nvSpPr>
        <p:spPr>
          <a:xfrm>
            <a:off x="917426" y="2297000"/>
            <a:ext cx="453639" cy="215444"/>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400" b="1">
                <a:effectLst/>
                <a:latin typeface="宋体" panose="02010600030101010101" pitchFamily="2" charset="-122"/>
                <a:ea typeface="宋体" panose="02010600030101010101" pitchFamily="2" charset="-122"/>
                <a:cs typeface="宋体" panose="02010600030101010101" pitchFamily="2" charset="-122"/>
              </a:rPr>
              <a:t>IR0</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59" name="文本框 4"/>
          <p:cNvSpPr txBox="1"/>
          <p:nvPr/>
        </p:nvSpPr>
        <p:spPr>
          <a:xfrm>
            <a:off x="917426" y="2669472"/>
            <a:ext cx="453639" cy="215444"/>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400" b="1">
                <a:effectLst/>
                <a:latin typeface="宋体" panose="02010600030101010101" pitchFamily="2" charset="-122"/>
                <a:ea typeface="宋体" panose="02010600030101010101" pitchFamily="2" charset="-122"/>
                <a:cs typeface="宋体" panose="02010600030101010101" pitchFamily="2" charset="-122"/>
              </a:rPr>
              <a:t>IR1</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0" name="文本框 4"/>
          <p:cNvSpPr txBox="1"/>
          <p:nvPr/>
        </p:nvSpPr>
        <p:spPr>
          <a:xfrm>
            <a:off x="917426" y="3461329"/>
            <a:ext cx="453639" cy="215444"/>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400" b="1">
                <a:effectLst/>
                <a:latin typeface="宋体" panose="02010600030101010101" pitchFamily="2" charset="-122"/>
                <a:ea typeface="宋体" panose="02010600030101010101" pitchFamily="2" charset="-122"/>
                <a:cs typeface="宋体" panose="02010600030101010101" pitchFamily="2" charset="-122"/>
              </a:rPr>
              <a:t>IR7</a:t>
            </a:r>
            <a:endParaRPr lang="zh-CN" sz="1400"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5" name="矩形 164"/>
          <p:cNvSpPr/>
          <p:nvPr/>
        </p:nvSpPr>
        <p:spPr>
          <a:xfrm>
            <a:off x="7879234" y="1833788"/>
            <a:ext cx="3444526" cy="436381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箭头连接符 166"/>
          <p:cNvCxnSpPr/>
          <p:nvPr/>
        </p:nvCxnSpPr>
        <p:spPr>
          <a:xfrm flipH="1">
            <a:off x="2627963" y="2590328"/>
            <a:ext cx="253439" cy="0"/>
          </a:xfrm>
          <a:prstGeom prst="straightConnector1">
            <a:avLst/>
          </a:prstGeom>
          <a:ln w="1270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65" name="流程图: 延期 64"/>
          <p:cNvSpPr/>
          <p:nvPr/>
        </p:nvSpPr>
        <p:spPr>
          <a:xfrm>
            <a:off x="2855111" y="2327497"/>
            <a:ext cx="420905" cy="323601"/>
          </a:xfrm>
          <a:prstGeom prst="flowChartDelay">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cxnSp>
        <p:nvCxnSpPr>
          <p:cNvPr id="170" name="直接箭头连接符 169"/>
          <p:cNvCxnSpPr/>
          <p:nvPr/>
        </p:nvCxnSpPr>
        <p:spPr>
          <a:xfrm flipH="1">
            <a:off x="6685207" y="5537208"/>
            <a:ext cx="2377116"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71" name="文本框 4"/>
          <p:cNvSpPr txBox="1"/>
          <p:nvPr/>
        </p:nvSpPr>
        <p:spPr>
          <a:xfrm>
            <a:off x="4894701" y="5365961"/>
            <a:ext cx="1777216"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不可屏蔽中断</a:t>
            </a:r>
            <a:r>
              <a:rPr lang="zh-CN" altLang="en-US" b="1">
                <a:latin typeface="宋体" panose="02010600030101010101" pitchFamily="2" charset="-122"/>
                <a:ea typeface="宋体" panose="02010600030101010101" pitchFamily="2" charset="-122"/>
                <a:cs typeface="宋体" panose="02010600030101010101" pitchFamily="2" charset="-122"/>
              </a:rPr>
              <a:t>源</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2" name="文本框 4"/>
          <p:cNvSpPr txBox="1"/>
          <p:nvPr/>
        </p:nvSpPr>
        <p:spPr>
          <a:xfrm>
            <a:off x="7115879" y="5523618"/>
            <a:ext cx="564859"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NMI</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3" name="文本框 4"/>
          <p:cNvSpPr txBox="1"/>
          <p:nvPr/>
        </p:nvSpPr>
        <p:spPr>
          <a:xfrm>
            <a:off x="7127655" y="4457220"/>
            <a:ext cx="564859"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INTA</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4" name="文本框 4"/>
          <p:cNvSpPr txBox="1"/>
          <p:nvPr/>
        </p:nvSpPr>
        <p:spPr>
          <a:xfrm>
            <a:off x="7115879" y="3128618"/>
            <a:ext cx="564859"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INTR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5" name="文本框 4"/>
          <p:cNvSpPr txBox="1"/>
          <p:nvPr/>
        </p:nvSpPr>
        <p:spPr>
          <a:xfrm>
            <a:off x="2765350" y="1461870"/>
            <a:ext cx="1069898"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b="1">
                <a:latin typeface="微软雅黑" panose="020B0503020204020204" pitchFamily="34" charset="-122"/>
                <a:ea typeface="微软雅黑" panose="020B0503020204020204" pitchFamily="34" charset="-122"/>
                <a:cs typeface="宋体" panose="02010600030101010101" pitchFamily="2" charset="-122"/>
              </a:rPr>
              <a:t>系统总线</a:t>
            </a:r>
            <a:endParaRPr lang="zh-CN"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77" name="文本框 4"/>
          <p:cNvSpPr txBox="1"/>
          <p:nvPr/>
        </p:nvSpPr>
        <p:spPr>
          <a:xfrm>
            <a:off x="5914981" y="2519900"/>
            <a:ext cx="993917" cy="246221"/>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dirty="0">
                <a:latin typeface="宋体" panose="02010600030101010101" pitchFamily="2" charset="-122"/>
                <a:ea typeface="宋体" panose="02010600030101010101" pitchFamily="2" charset="-122"/>
                <a:cs typeface="宋体" panose="02010600030101010101" pitchFamily="2" charset="-122"/>
              </a:rPr>
              <a:t>中断编号</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83" name="文本框 4"/>
          <p:cNvSpPr txBox="1"/>
          <p:nvPr/>
        </p:nvSpPr>
        <p:spPr>
          <a:xfrm>
            <a:off x="1713427" y="4562544"/>
            <a:ext cx="635698"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IMR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84" name="文本框 4"/>
          <p:cNvSpPr txBox="1"/>
          <p:nvPr/>
        </p:nvSpPr>
        <p:spPr>
          <a:xfrm>
            <a:off x="1713427" y="3832149"/>
            <a:ext cx="635698"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IRR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nvGrpSpPr>
          <p:cNvPr id="186" name="组合 185"/>
          <p:cNvGrpSpPr/>
          <p:nvPr/>
        </p:nvGrpSpPr>
        <p:grpSpPr>
          <a:xfrm>
            <a:off x="9062636" y="2025364"/>
            <a:ext cx="531748" cy="4012579"/>
            <a:chOff x="4429527" y="4006873"/>
            <a:chExt cx="1125139" cy="514836"/>
          </a:xfrm>
        </p:grpSpPr>
        <p:sp>
          <p:nvSpPr>
            <p:cNvPr id="187" name="矩形 186"/>
            <p:cNvSpPr/>
            <p:nvPr/>
          </p:nvSpPr>
          <p:spPr>
            <a:xfrm>
              <a:off x="4429527" y="4006873"/>
              <a:ext cx="1125139" cy="51483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188" name="文本框 4"/>
            <p:cNvSpPr txBox="1"/>
            <p:nvPr/>
          </p:nvSpPr>
          <p:spPr>
            <a:xfrm>
              <a:off x="4506834" y="4192316"/>
              <a:ext cx="978209" cy="142162"/>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中</a:t>
              </a:r>
              <a:endParaRPr lang="en-US" altLang="zh-CN" b="1">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断</a:t>
              </a:r>
              <a:endParaRPr lang="en-US" altLang="zh-CN" b="1">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逻</a:t>
              </a:r>
              <a:endParaRPr lang="en-US" altLang="zh-CN" b="1">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latin typeface="宋体" panose="02010600030101010101" pitchFamily="2" charset="-122"/>
                  <a:ea typeface="宋体" panose="02010600030101010101" pitchFamily="2" charset="-122"/>
                  <a:cs typeface="宋体" panose="02010600030101010101" pitchFamily="2" charset="-122"/>
                </a:rPr>
                <a:t>辑</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cxnSp>
        <p:nvCxnSpPr>
          <p:cNvPr id="147" name="直接箭头连接符 146"/>
          <p:cNvCxnSpPr/>
          <p:nvPr/>
        </p:nvCxnSpPr>
        <p:spPr>
          <a:xfrm flipH="1">
            <a:off x="5893308" y="3429000"/>
            <a:ext cx="2496312" cy="0"/>
          </a:xfrm>
          <a:prstGeom prst="straightConnector1">
            <a:avLst/>
          </a:prstGeom>
          <a:ln w="2222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9598815" y="2026419"/>
            <a:ext cx="1431508" cy="3650795"/>
            <a:chOff x="9598814" y="2026419"/>
            <a:chExt cx="1704787" cy="3650795"/>
          </a:xfrm>
        </p:grpSpPr>
        <p:grpSp>
          <p:nvGrpSpPr>
            <p:cNvPr id="201" name="组合 200"/>
            <p:cNvGrpSpPr/>
            <p:nvPr/>
          </p:nvGrpSpPr>
          <p:grpSpPr>
            <a:xfrm>
              <a:off x="9598814" y="2026419"/>
              <a:ext cx="1698185" cy="311128"/>
              <a:chOff x="9446415" y="2093094"/>
              <a:chExt cx="1427158" cy="311128"/>
            </a:xfrm>
          </p:grpSpPr>
          <p:cxnSp>
            <p:nvCxnSpPr>
              <p:cNvPr id="191" name="直接箭头连接符 190"/>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192" name="组合 191"/>
              <p:cNvGrpSpPr/>
              <p:nvPr/>
            </p:nvGrpSpPr>
            <p:grpSpPr>
              <a:xfrm>
                <a:off x="9844800" y="2093094"/>
                <a:ext cx="1028773" cy="311128"/>
                <a:chOff x="4429527" y="4006873"/>
                <a:chExt cx="1125139" cy="517588"/>
              </a:xfrm>
            </p:grpSpPr>
            <p:sp>
              <p:nvSpPr>
                <p:cNvPr id="193" name="矩形 192"/>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194" name="文本框 4"/>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除零故障</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02" name="组合 201"/>
            <p:cNvGrpSpPr/>
            <p:nvPr/>
          </p:nvGrpSpPr>
          <p:grpSpPr>
            <a:xfrm>
              <a:off x="9598814" y="2503514"/>
              <a:ext cx="1698185" cy="311128"/>
              <a:chOff x="9446415" y="2093094"/>
              <a:chExt cx="1427158" cy="311128"/>
            </a:xfrm>
          </p:grpSpPr>
          <p:cxnSp>
            <p:nvCxnSpPr>
              <p:cNvPr id="203" name="直接箭头连接符 202"/>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04" name="组合 203"/>
              <p:cNvGrpSpPr/>
              <p:nvPr/>
            </p:nvGrpSpPr>
            <p:grpSpPr>
              <a:xfrm>
                <a:off x="9844800" y="2093094"/>
                <a:ext cx="1028773" cy="311128"/>
                <a:chOff x="4429527" y="4006873"/>
                <a:chExt cx="1125139" cy="517588"/>
              </a:xfrm>
            </p:grpSpPr>
            <p:sp>
              <p:nvSpPr>
                <p:cNvPr id="205" name="矩形 204"/>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206" name="文本框 4"/>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段故障</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07" name="组合 206"/>
            <p:cNvGrpSpPr/>
            <p:nvPr/>
          </p:nvGrpSpPr>
          <p:grpSpPr>
            <a:xfrm>
              <a:off x="9601250" y="2980609"/>
              <a:ext cx="1698185" cy="311128"/>
              <a:chOff x="9446415" y="2093094"/>
              <a:chExt cx="1427158" cy="311128"/>
            </a:xfrm>
          </p:grpSpPr>
          <p:cxnSp>
            <p:nvCxnSpPr>
              <p:cNvPr id="208" name="直接箭头连接符 207"/>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09" name="组合 208"/>
              <p:cNvGrpSpPr/>
              <p:nvPr/>
            </p:nvGrpSpPr>
            <p:grpSpPr>
              <a:xfrm>
                <a:off x="9844800" y="2093094"/>
                <a:ext cx="1028773" cy="311128"/>
                <a:chOff x="4429527" y="4006873"/>
                <a:chExt cx="1125139" cy="517588"/>
              </a:xfrm>
            </p:grpSpPr>
            <p:sp>
              <p:nvSpPr>
                <p:cNvPr id="210" name="矩形 209"/>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211" name="文本框 4"/>
                <p:cNvSpPr txBox="1"/>
                <p:nvPr/>
              </p:nvSpPr>
              <p:spPr>
                <a:xfrm>
                  <a:off x="4506833" y="4058594"/>
                  <a:ext cx="978209" cy="409610"/>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缺页异常</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12" name="组合 211"/>
            <p:cNvGrpSpPr/>
            <p:nvPr/>
          </p:nvGrpSpPr>
          <p:grpSpPr>
            <a:xfrm>
              <a:off x="9601250" y="3457704"/>
              <a:ext cx="1698185" cy="311128"/>
              <a:chOff x="9446415" y="2093094"/>
              <a:chExt cx="1427158" cy="311128"/>
            </a:xfrm>
          </p:grpSpPr>
          <p:cxnSp>
            <p:nvCxnSpPr>
              <p:cNvPr id="213" name="直接箭头连接符 212"/>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14" name="组合 213"/>
              <p:cNvGrpSpPr/>
              <p:nvPr/>
            </p:nvGrpSpPr>
            <p:grpSpPr>
              <a:xfrm>
                <a:off x="9844800" y="2093094"/>
                <a:ext cx="1028773" cy="311128"/>
                <a:chOff x="4429527" y="4006873"/>
                <a:chExt cx="1125139" cy="517588"/>
              </a:xfrm>
            </p:grpSpPr>
            <p:sp>
              <p:nvSpPr>
                <p:cNvPr id="215" name="矩形 214"/>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216" name="文本框 4"/>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effectLst/>
                      <a:latin typeface="宋体" panose="02010600030101010101" pitchFamily="2" charset="-122"/>
                      <a:ea typeface="宋体" panose="02010600030101010101" pitchFamily="2" charset="-122"/>
                      <a:cs typeface="宋体" panose="02010600030101010101" pitchFamily="2" charset="-122"/>
                    </a:rPr>
                    <a:t>非法指令</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17" name="组合 216"/>
            <p:cNvGrpSpPr/>
            <p:nvPr/>
          </p:nvGrpSpPr>
          <p:grpSpPr>
            <a:xfrm>
              <a:off x="9603685" y="3934799"/>
              <a:ext cx="1698185" cy="311128"/>
              <a:chOff x="9446415" y="2093094"/>
              <a:chExt cx="1427158" cy="311128"/>
            </a:xfrm>
          </p:grpSpPr>
          <p:cxnSp>
            <p:nvCxnSpPr>
              <p:cNvPr id="218" name="直接箭头连接符 217"/>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19" name="组合 218"/>
              <p:cNvGrpSpPr/>
              <p:nvPr/>
            </p:nvGrpSpPr>
            <p:grpSpPr>
              <a:xfrm>
                <a:off x="9844800" y="2093094"/>
                <a:ext cx="1028773" cy="311128"/>
                <a:chOff x="4429527" y="4006873"/>
                <a:chExt cx="1125139" cy="517588"/>
              </a:xfrm>
            </p:grpSpPr>
            <p:sp>
              <p:nvSpPr>
                <p:cNvPr id="220" name="矩形 219"/>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221" name="文本框 4"/>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越界访问</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22" name="组合 221"/>
            <p:cNvGrpSpPr/>
            <p:nvPr/>
          </p:nvGrpSpPr>
          <p:grpSpPr>
            <a:xfrm>
              <a:off x="9603685" y="4411894"/>
              <a:ext cx="1698185" cy="311128"/>
              <a:chOff x="9446415" y="2093094"/>
              <a:chExt cx="1427158" cy="311128"/>
            </a:xfrm>
          </p:grpSpPr>
          <p:cxnSp>
            <p:nvCxnSpPr>
              <p:cNvPr id="223" name="直接箭头连接符 222"/>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24" name="组合 223"/>
              <p:cNvGrpSpPr/>
              <p:nvPr/>
            </p:nvGrpSpPr>
            <p:grpSpPr>
              <a:xfrm>
                <a:off x="9844800" y="2093094"/>
                <a:ext cx="1028773" cy="311128"/>
                <a:chOff x="4429527" y="4006873"/>
                <a:chExt cx="1125139" cy="517588"/>
              </a:xfrm>
            </p:grpSpPr>
            <p:sp>
              <p:nvSpPr>
                <p:cNvPr id="225" name="矩形 224"/>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226" name="文本框 4"/>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溢出异常</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27" name="组合 226"/>
            <p:cNvGrpSpPr/>
            <p:nvPr/>
          </p:nvGrpSpPr>
          <p:grpSpPr>
            <a:xfrm>
              <a:off x="9605416" y="4888989"/>
              <a:ext cx="1698185" cy="311128"/>
              <a:chOff x="9446415" y="2093094"/>
              <a:chExt cx="1427158" cy="311128"/>
            </a:xfrm>
          </p:grpSpPr>
          <p:cxnSp>
            <p:nvCxnSpPr>
              <p:cNvPr id="228" name="直接箭头连接符 227"/>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29" name="组合 228"/>
              <p:cNvGrpSpPr/>
              <p:nvPr/>
            </p:nvGrpSpPr>
            <p:grpSpPr>
              <a:xfrm>
                <a:off x="9844800" y="2093094"/>
                <a:ext cx="1028773" cy="311128"/>
                <a:chOff x="4429527" y="4006873"/>
                <a:chExt cx="1125139" cy="517588"/>
              </a:xfrm>
            </p:grpSpPr>
            <p:sp>
              <p:nvSpPr>
                <p:cNvPr id="230" name="矩形 229"/>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231" name="文本框 4"/>
                <p:cNvSpPr txBox="1"/>
                <p:nvPr/>
              </p:nvSpPr>
              <p:spPr>
                <a:xfrm>
                  <a:off x="4506833" y="4058592"/>
                  <a:ext cx="978209" cy="409610"/>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dirty="0">
                      <a:latin typeface="宋体" panose="02010600030101010101" pitchFamily="2" charset="-122"/>
                      <a:ea typeface="宋体" panose="02010600030101010101" pitchFamily="2" charset="-122"/>
                      <a:cs typeface="宋体" panose="02010600030101010101" pitchFamily="2" charset="-122"/>
                    </a:rPr>
                    <a:t>单步中断</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32" name="组合 231"/>
            <p:cNvGrpSpPr/>
            <p:nvPr/>
          </p:nvGrpSpPr>
          <p:grpSpPr>
            <a:xfrm>
              <a:off x="9605416" y="5366086"/>
              <a:ext cx="1698185" cy="311128"/>
              <a:chOff x="9446415" y="2093094"/>
              <a:chExt cx="1427158" cy="311128"/>
            </a:xfrm>
          </p:grpSpPr>
          <p:cxnSp>
            <p:nvCxnSpPr>
              <p:cNvPr id="233" name="直接箭头连接符 232"/>
              <p:cNvCxnSpPr/>
              <p:nvPr/>
            </p:nvCxnSpPr>
            <p:spPr>
              <a:xfrm>
                <a:off x="9446415" y="2254337"/>
                <a:ext cx="402435" cy="0"/>
              </a:xfrm>
              <a:prstGeom prst="straightConnector1">
                <a:avLst/>
              </a:prstGeom>
              <a:ln w="3175">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34" name="组合 233"/>
              <p:cNvGrpSpPr/>
              <p:nvPr/>
            </p:nvGrpSpPr>
            <p:grpSpPr>
              <a:xfrm>
                <a:off x="9844800" y="2093094"/>
                <a:ext cx="1028773" cy="311128"/>
                <a:chOff x="4429527" y="4006873"/>
                <a:chExt cx="1125139" cy="517588"/>
              </a:xfrm>
            </p:grpSpPr>
            <p:sp>
              <p:nvSpPr>
                <p:cNvPr id="235" name="矩形 234"/>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236" name="文本框 4"/>
                <p:cNvSpPr txBox="1"/>
                <p:nvPr/>
              </p:nvSpPr>
              <p:spPr>
                <a:xfrm>
                  <a:off x="4506833" y="4058593"/>
                  <a:ext cx="978209" cy="409610"/>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effectLst/>
                      <a:latin typeface="宋体" panose="02010600030101010101" pitchFamily="2" charset="-122"/>
                      <a:ea typeface="宋体" panose="02010600030101010101" pitchFamily="2" charset="-122"/>
                      <a:cs typeface="宋体" panose="02010600030101010101" pitchFamily="2" charset="-122"/>
                    </a:rPr>
                    <a:t>数未对齐</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sp>
        <p:nvSpPr>
          <p:cNvPr id="238" name="文本框 4"/>
          <p:cNvSpPr txBox="1"/>
          <p:nvPr/>
        </p:nvSpPr>
        <p:spPr>
          <a:xfrm>
            <a:off x="8088907" y="2097897"/>
            <a:ext cx="766807"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defPPr>
              <a:defRPr lang="zh-CN"/>
            </a:defPPr>
            <a:lvl1pPr algn="ctr">
              <a:spcAft>
                <a:spcPts val="0"/>
              </a:spcAft>
              <a:defRPr b="1">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dirty="0">
                <a:solidFill>
                  <a:srgbClr val="C00000"/>
                </a:solidFill>
              </a:rPr>
              <a:t>CPU</a:t>
            </a:r>
            <a:endParaRPr lang="zh-CN" dirty="0">
              <a:solidFill>
                <a:srgbClr val="C00000"/>
              </a:solidFill>
            </a:endParaRPr>
          </a:p>
        </p:txBody>
      </p:sp>
      <p:sp>
        <p:nvSpPr>
          <p:cNvPr id="239" name="文本框 4"/>
          <p:cNvSpPr txBox="1"/>
          <p:nvPr/>
        </p:nvSpPr>
        <p:spPr>
          <a:xfrm>
            <a:off x="3351646" y="2056130"/>
            <a:ext cx="1657701"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b="1" dirty="0">
                <a:solidFill>
                  <a:srgbClr val="C00000"/>
                </a:solidFill>
                <a:effectLst/>
                <a:latin typeface="微软雅黑" panose="020B0503020204020204" pitchFamily="34" charset="-122"/>
                <a:ea typeface="微软雅黑" panose="020B0503020204020204" pitchFamily="34" charset="-122"/>
                <a:cs typeface="宋体" panose="02010600030101010101" pitchFamily="2" charset="-122"/>
              </a:rPr>
              <a:t>中断控制器</a:t>
            </a:r>
            <a:endParaRPr lang="zh-CN" b="1" dirty="0">
              <a:solidFill>
                <a:srgbClr val="C00000"/>
              </a:solidFill>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243" name="直接箭头连接符 242"/>
          <p:cNvCxnSpPr/>
          <p:nvPr/>
        </p:nvCxnSpPr>
        <p:spPr>
          <a:xfrm flipH="1">
            <a:off x="8780780" y="3503542"/>
            <a:ext cx="277410" cy="0"/>
          </a:xfrm>
          <a:prstGeom prst="straightConnector1">
            <a:avLst/>
          </a:prstGeom>
          <a:ln w="19050">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grpSp>
        <p:nvGrpSpPr>
          <p:cNvPr id="250" name="组合 249"/>
          <p:cNvGrpSpPr/>
          <p:nvPr/>
        </p:nvGrpSpPr>
        <p:grpSpPr>
          <a:xfrm>
            <a:off x="8254835" y="3619808"/>
            <a:ext cx="255522" cy="284148"/>
            <a:chOff x="2644974" y="4157592"/>
            <a:chExt cx="119494" cy="132881"/>
          </a:xfrm>
        </p:grpSpPr>
        <p:cxnSp>
          <p:nvCxnSpPr>
            <p:cNvPr id="251" name="直接箭头连接符 250"/>
            <p:cNvCxnSpPr/>
            <p:nvPr/>
          </p:nvCxnSpPr>
          <p:spPr>
            <a:xfrm flipV="1">
              <a:off x="2644974" y="4157593"/>
              <a:ext cx="0" cy="132880"/>
            </a:xfrm>
            <a:prstGeom prst="straightConnector1">
              <a:avLst/>
            </a:prstGeom>
            <a:ln w="1905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H="1">
              <a:off x="2645948" y="4157592"/>
              <a:ext cx="118520" cy="0"/>
            </a:xfrm>
            <a:prstGeom prst="straightConnector1">
              <a:avLst/>
            </a:prstGeom>
            <a:ln w="19050"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sp>
        <p:nvSpPr>
          <p:cNvPr id="241" name="流程图: 延期 240"/>
          <p:cNvSpPr/>
          <p:nvPr/>
        </p:nvSpPr>
        <p:spPr>
          <a:xfrm>
            <a:off x="8387875" y="3354088"/>
            <a:ext cx="420905" cy="323601"/>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i="1"/>
          </a:p>
        </p:txBody>
      </p:sp>
      <p:sp>
        <p:nvSpPr>
          <p:cNvPr id="255" name="文本框 4"/>
          <p:cNvSpPr txBox="1"/>
          <p:nvPr/>
        </p:nvSpPr>
        <p:spPr>
          <a:xfrm>
            <a:off x="7914143" y="4175730"/>
            <a:ext cx="783963"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b="1" dirty="0">
                <a:effectLst/>
                <a:latin typeface="宋体" panose="02010600030101010101" pitchFamily="2" charset="-122"/>
                <a:ea typeface="宋体" panose="02010600030101010101" pitchFamily="2" charset="-122"/>
                <a:cs typeface="宋体" panose="02010600030101010101" pitchFamily="2" charset="-122"/>
              </a:rPr>
              <a:t>IE/IF</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257" name="文本框 4"/>
          <p:cNvSpPr txBox="1"/>
          <p:nvPr/>
        </p:nvSpPr>
        <p:spPr>
          <a:xfrm>
            <a:off x="9870969" y="5825472"/>
            <a:ext cx="1294905"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b="1" dirty="0">
                <a:effectLst/>
                <a:latin typeface="宋体" panose="02010600030101010101" pitchFamily="2" charset="-122"/>
                <a:ea typeface="宋体" panose="02010600030101010101" pitchFamily="2" charset="-122"/>
                <a:cs typeface="宋体" panose="02010600030101010101" pitchFamily="2" charset="-122"/>
              </a:rPr>
              <a:t>内部异常</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nvGrpSpPr>
          <p:cNvPr id="63" name="组合 62"/>
          <p:cNvGrpSpPr/>
          <p:nvPr/>
        </p:nvGrpSpPr>
        <p:grpSpPr>
          <a:xfrm>
            <a:off x="1813182" y="2211321"/>
            <a:ext cx="464127" cy="1569321"/>
            <a:chOff x="2037164" y="3995283"/>
            <a:chExt cx="371502" cy="733888"/>
          </a:xfrm>
        </p:grpSpPr>
        <p:sp>
          <p:nvSpPr>
            <p:cNvPr id="36" name="矩形 35"/>
            <p:cNvSpPr/>
            <p:nvPr/>
          </p:nvSpPr>
          <p:spPr>
            <a:xfrm>
              <a:off x="2037164" y="3995283"/>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37" name="矩形 36"/>
            <p:cNvSpPr/>
            <p:nvPr/>
          </p:nvSpPr>
          <p:spPr>
            <a:xfrm>
              <a:off x="2037164" y="4176260"/>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38" name="矩形 37"/>
            <p:cNvSpPr/>
            <p:nvPr/>
          </p:nvSpPr>
          <p:spPr>
            <a:xfrm>
              <a:off x="2037164" y="4357237"/>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a:t>
              </a:r>
              <a:endParaRPr lang="zh-CN" altLang="en-US" sz="1400" b="1" dirty="0">
                <a:solidFill>
                  <a:schemeClr val="tx1"/>
                </a:solidFill>
              </a:endParaRPr>
            </a:p>
          </p:txBody>
        </p:sp>
        <p:sp>
          <p:nvSpPr>
            <p:cNvPr id="39" name="矩形 38"/>
            <p:cNvSpPr/>
            <p:nvPr/>
          </p:nvSpPr>
          <p:spPr>
            <a:xfrm>
              <a:off x="2037164" y="4538214"/>
              <a:ext cx="371502"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0</a:t>
              </a:r>
              <a:endParaRPr lang="zh-CN" altLang="en-US" sz="1400" b="1" dirty="0">
                <a:solidFill>
                  <a:schemeClr val="tx1"/>
                </a:solidFill>
              </a:endParaRPr>
            </a:p>
          </p:txBody>
        </p:sp>
      </p:grpSp>
      <p:grpSp>
        <p:nvGrpSpPr>
          <p:cNvPr id="64" name="组合 63"/>
          <p:cNvGrpSpPr/>
          <p:nvPr/>
        </p:nvGrpSpPr>
        <p:grpSpPr>
          <a:xfrm>
            <a:off x="2398673" y="4503320"/>
            <a:ext cx="1868404" cy="408338"/>
            <a:chOff x="2516019" y="5608346"/>
            <a:chExt cx="1080276" cy="190958"/>
          </a:xfrm>
        </p:grpSpPr>
        <p:sp>
          <p:nvSpPr>
            <p:cNvPr id="44" name="矩形 43"/>
            <p:cNvSpPr/>
            <p:nvPr/>
          </p:nvSpPr>
          <p:spPr>
            <a:xfrm>
              <a:off x="2516019"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56" name="矩形 55"/>
            <p:cNvSpPr/>
            <p:nvPr/>
          </p:nvSpPr>
          <p:spPr>
            <a:xfrm>
              <a:off x="2786088"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57" name="矩形 56"/>
            <p:cNvSpPr/>
            <p:nvPr/>
          </p:nvSpPr>
          <p:spPr>
            <a:xfrm>
              <a:off x="3056157"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a:t>
              </a:r>
              <a:endParaRPr lang="zh-CN" altLang="en-US" sz="1400" b="1" dirty="0">
                <a:solidFill>
                  <a:schemeClr val="tx1"/>
                </a:solidFill>
              </a:endParaRPr>
            </a:p>
          </p:txBody>
        </p:sp>
        <p:sp>
          <p:nvSpPr>
            <p:cNvPr id="58" name="矩形 57"/>
            <p:cNvSpPr/>
            <p:nvPr/>
          </p:nvSpPr>
          <p:spPr>
            <a:xfrm>
              <a:off x="3326226"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0</a:t>
              </a:r>
              <a:endParaRPr lang="zh-CN" altLang="en-US" sz="1400" b="1" dirty="0">
                <a:solidFill>
                  <a:schemeClr val="tx1"/>
                </a:solidFill>
              </a:endParaRPr>
            </a:p>
          </p:txBody>
        </p:sp>
      </p:grpSp>
      <p:sp>
        <p:nvSpPr>
          <p:cNvPr id="249" name="矩形 248"/>
          <p:cNvSpPr/>
          <p:nvPr/>
        </p:nvSpPr>
        <p:spPr>
          <a:xfrm>
            <a:off x="8064672" y="3865285"/>
            <a:ext cx="442389" cy="30656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600" b="1">
                <a:solidFill>
                  <a:schemeClr val="tx1"/>
                </a:solidFill>
              </a:rPr>
              <a:t>1</a:t>
            </a:r>
            <a:endParaRPr lang="zh-CN" altLang="en-US" sz="1600" b="1" dirty="0">
              <a:solidFill>
                <a:schemeClr val="tx1"/>
              </a:solidFill>
            </a:endParaRPr>
          </a:p>
        </p:txBody>
      </p:sp>
      <p:sp>
        <p:nvSpPr>
          <p:cNvPr id="116" name="文本框 4"/>
          <p:cNvSpPr txBox="1"/>
          <p:nvPr/>
        </p:nvSpPr>
        <p:spPr>
          <a:xfrm>
            <a:off x="3425920" y="5920601"/>
            <a:ext cx="1294905"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外部中断</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23" name="直接箭头连接符 122"/>
          <p:cNvCxnSpPr/>
          <p:nvPr/>
        </p:nvCxnSpPr>
        <p:spPr>
          <a:xfrm>
            <a:off x="2591406" y="1352341"/>
            <a:ext cx="0" cy="490973"/>
          </a:xfrm>
          <a:prstGeom prst="straightConnector1">
            <a:avLst/>
          </a:prstGeom>
          <a:ln w="50800">
            <a:solidFill>
              <a:schemeClr val="tx1"/>
            </a:solidFill>
            <a:headEnd type="triangle"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a:off x="9664177" y="1313417"/>
            <a:ext cx="0" cy="520371"/>
          </a:xfrm>
          <a:prstGeom prst="straightConnector1">
            <a:avLst/>
          </a:prstGeom>
          <a:ln w="50800">
            <a:solidFill>
              <a:schemeClr val="tx1"/>
            </a:solidFill>
            <a:headEnd type="triangle" w="sm" len="med"/>
            <a:tailEnd type="triangle" w="sm" len="sm"/>
          </a:ln>
        </p:spPr>
        <p:style>
          <a:lnRef idx="1">
            <a:schemeClr val="accent1"/>
          </a:lnRef>
          <a:fillRef idx="0">
            <a:schemeClr val="accent1"/>
          </a:fillRef>
          <a:effectRef idx="0">
            <a:schemeClr val="accent1"/>
          </a:effectRef>
          <a:fontRef idx="minor">
            <a:schemeClr val="tx1"/>
          </a:fontRef>
        </p:style>
      </p:cxnSp>
      <p:sp>
        <p:nvSpPr>
          <p:cNvPr id="133" name="文本框 4"/>
          <p:cNvSpPr txBox="1"/>
          <p:nvPr/>
        </p:nvSpPr>
        <p:spPr>
          <a:xfrm>
            <a:off x="5907162" y="3143855"/>
            <a:ext cx="993917" cy="246221"/>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中断请求</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46" name="直接箭头连接符 145"/>
          <p:cNvCxnSpPr/>
          <p:nvPr/>
        </p:nvCxnSpPr>
        <p:spPr>
          <a:xfrm flipH="1">
            <a:off x="5907166" y="2486291"/>
            <a:ext cx="465673" cy="0"/>
          </a:xfrm>
          <a:prstGeom prst="straightConnector1">
            <a:avLst/>
          </a:prstGeom>
          <a:ln w="50800" cap="sq">
            <a:solidFill>
              <a:schemeClr val="bg2">
                <a:lumMod val="50000"/>
              </a:schemeClr>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137" name="文本框 4"/>
          <p:cNvSpPr txBox="1"/>
          <p:nvPr/>
        </p:nvSpPr>
        <p:spPr>
          <a:xfrm>
            <a:off x="5557244" y="1524973"/>
            <a:ext cx="887396" cy="215444"/>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400" b="1">
                <a:latin typeface="微软雅黑" panose="020B0503020204020204" pitchFamily="34" charset="-122"/>
                <a:ea typeface="微软雅黑" panose="020B0503020204020204" pitchFamily="34" charset="-122"/>
                <a:cs typeface="宋体" panose="02010600030101010101" pitchFamily="2" charset="-122"/>
              </a:rPr>
              <a:t>DBUS</a:t>
            </a:r>
            <a:endParaRPr lang="zh-CN" sz="1400"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42" name="文本框 4"/>
          <p:cNvSpPr txBox="1"/>
          <p:nvPr/>
        </p:nvSpPr>
        <p:spPr>
          <a:xfrm>
            <a:off x="1388701" y="5346626"/>
            <a:ext cx="1777216"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可屏蔽中断</a:t>
            </a:r>
            <a:r>
              <a:rPr lang="zh-CN" altLang="en-US" b="1">
                <a:latin typeface="宋体" panose="02010600030101010101" pitchFamily="2" charset="-122"/>
                <a:ea typeface="宋体" panose="02010600030101010101" pitchFamily="2" charset="-122"/>
                <a:cs typeface="宋体" panose="02010600030101010101" pitchFamily="2" charset="-122"/>
              </a:rPr>
              <a:t>源</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43" name="直接箭头连接符 142"/>
          <p:cNvCxnSpPr/>
          <p:nvPr/>
        </p:nvCxnSpPr>
        <p:spPr>
          <a:xfrm>
            <a:off x="1126153" y="3750652"/>
            <a:ext cx="0" cy="1761437"/>
          </a:xfrm>
          <a:prstGeom prst="straightConnector1">
            <a:avLst/>
          </a:prstGeom>
          <a:ln w="3175" cap="sq">
            <a:solidFill>
              <a:schemeClr val="tx1"/>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H="1">
            <a:off x="1126153" y="5518118"/>
            <a:ext cx="410496" cy="0"/>
          </a:xfrm>
          <a:prstGeom prst="straightConnector1">
            <a:avLst/>
          </a:prstGeom>
          <a:ln w="3175"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29" name="左大括号 28"/>
          <p:cNvSpPr/>
          <p:nvPr/>
        </p:nvSpPr>
        <p:spPr>
          <a:xfrm rot="16200000">
            <a:off x="3976871" y="3818121"/>
            <a:ext cx="181768" cy="3904091"/>
          </a:xfrm>
          <a:prstGeom prst="leftBrace">
            <a:avLst>
              <a:gd name="adj1" fmla="val 34317"/>
              <a:gd name="adj2" fmla="val 49596"/>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8" name="直接箭头连接符 117"/>
          <p:cNvCxnSpPr/>
          <p:nvPr/>
        </p:nvCxnSpPr>
        <p:spPr>
          <a:xfrm flipH="1">
            <a:off x="917426" y="1313417"/>
            <a:ext cx="10406335" cy="0"/>
          </a:xfrm>
          <a:prstGeom prst="straightConnector1">
            <a:avLst/>
          </a:prstGeom>
          <a:ln w="6985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2595995"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3086447"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3531875"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3988150" y="4415594"/>
            <a:ext cx="76200" cy="76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0" name="组合 199"/>
          <p:cNvGrpSpPr/>
          <p:nvPr/>
        </p:nvGrpSpPr>
        <p:grpSpPr>
          <a:xfrm>
            <a:off x="4623613" y="4506704"/>
            <a:ext cx="1868404" cy="408338"/>
            <a:chOff x="2516019" y="5608346"/>
            <a:chExt cx="1080276" cy="190958"/>
          </a:xfrm>
        </p:grpSpPr>
        <p:sp>
          <p:nvSpPr>
            <p:cNvPr id="237" name="矩形 236"/>
            <p:cNvSpPr/>
            <p:nvPr/>
          </p:nvSpPr>
          <p:spPr>
            <a:xfrm>
              <a:off x="2516019"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240" name="矩形 239"/>
            <p:cNvSpPr/>
            <p:nvPr/>
          </p:nvSpPr>
          <p:spPr>
            <a:xfrm>
              <a:off x="2786088"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0</a:t>
              </a:r>
              <a:endParaRPr lang="zh-CN" altLang="en-US" sz="1400" b="1" dirty="0">
                <a:solidFill>
                  <a:schemeClr val="tx1"/>
                </a:solidFill>
              </a:endParaRPr>
            </a:p>
          </p:txBody>
        </p:sp>
        <p:sp>
          <p:nvSpPr>
            <p:cNvPr id="242" name="矩形 241"/>
            <p:cNvSpPr/>
            <p:nvPr/>
          </p:nvSpPr>
          <p:spPr>
            <a:xfrm>
              <a:off x="3056157" y="5608347"/>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a:t>
              </a:r>
              <a:endParaRPr lang="zh-CN" altLang="en-US" sz="1400" b="1" dirty="0">
                <a:solidFill>
                  <a:schemeClr val="tx1"/>
                </a:solidFill>
              </a:endParaRPr>
            </a:p>
          </p:txBody>
        </p:sp>
        <p:sp>
          <p:nvSpPr>
            <p:cNvPr id="244" name="矩形 243"/>
            <p:cNvSpPr/>
            <p:nvPr/>
          </p:nvSpPr>
          <p:spPr>
            <a:xfrm>
              <a:off x="3326226" y="5608346"/>
              <a:ext cx="270069" cy="19095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r>
                <a:rPr lang="en-US" altLang="zh-CN" sz="1400" b="1" dirty="0">
                  <a:solidFill>
                    <a:schemeClr val="tx1"/>
                  </a:solidFill>
                </a:rPr>
                <a:t>0</a:t>
              </a:r>
              <a:endParaRPr lang="zh-CN" altLang="en-US" sz="1400" b="1" dirty="0">
                <a:solidFill>
                  <a:schemeClr val="tx1"/>
                </a:solidFill>
              </a:endParaRPr>
            </a:p>
          </p:txBody>
        </p:sp>
      </p:grpSp>
      <p:cxnSp>
        <p:nvCxnSpPr>
          <p:cNvPr id="246" name="直接箭头连接符 245"/>
          <p:cNvCxnSpPr/>
          <p:nvPr/>
        </p:nvCxnSpPr>
        <p:spPr>
          <a:xfrm flipV="1">
            <a:off x="5561186" y="3929981"/>
            <a:ext cx="0" cy="767174"/>
          </a:xfrm>
          <a:prstGeom prst="straightConnector1">
            <a:avLst/>
          </a:prstGeom>
          <a:ln w="28575" cap="sq">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sp>
        <p:nvSpPr>
          <p:cNvPr id="247" name="文本框 4"/>
          <p:cNvSpPr txBox="1"/>
          <p:nvPr/>
        </p:nvSpPr>
        <p:spPr>
          <a:xfrm>
            <a:off x="5857646" y="4157715"/>
            <a:ext cx="635698"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b="1">
                <a:effectLst/>
                <a:latin typeface="宋体" panose="02010600030101010101" pitchFamily="2" charset="-122"/>
                <a:ea typeface="宋体" panose="02010600030101010101" pitchFamily="2" charset="-122"/>
                <a:cs typeface="宋体" panose="02010600030101010101" pitchFamily="2" charset="-122"/>
              </a:rPr>
              <a:t>ISR</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nvGrpSpPr>
          <p:cNvPr id="145" name="组合 144"/>
          <p:cNvGrpSpPr/>
          <p:nvPr/>
        </p:nvGrpSpPr>
        <p:grpSpPr>
          <a:xfrm>
            <a:off x="5213629" y="2073364"/>
            <a:ext cx="676643" cy="2022678"/>
            <a:chOff x="4429527" y="4006873"/>
            <a:chExt cx="1125139" cy="517588"/>
          </a:xfrm>
        </p:grpSpPr>
        <p:sp>
          <p:nvSpPr>
            <p:cNvPr id="14" name="矩形 13"/>
            <p:cNvSpPr/>
            <p:nvPr/>
          </p:nvSpPr>
          <p:spPr>
            <a:xfrm>
              <a:off x="4429527" y="4006873"/>
              <a:ext cx="1125139" cy="51758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15" name="文本框 4"/>
            <p:cNvSpPr txBox="1"/>
            <p:nvPr/>
          </p:nvSpPr>
          <p:spPr>
            <a:xfrm>
              <a:off x="4506833" y="4015924"/>
              <a:ext cx="978208" cy="49494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b="1" dirty="0">
                  <a:effectLst/>
                  <a:latin typeface="宋体" panose="02010600030101010101" pitchFamily="2" charset="-122"/>
                  <a:ea typeface="宋体" panose="02010600030101010101" pitchFamily="2" charset="-122"/>
                  <a:cs typeface="宋体" panose="02010600030101010101" pitchFamily="2" charset="-122"/>
                </a:rPr>
                <a:t>优</a:t>
              </a:r>
              <a:endParaRPr lang="en-US" altLang="zh-CN" b="1" dirty="0">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dirty="0">
                  <a:effectLst/>
                  <a:latin typeface="宋体" panose="02010600030101010101" pitchFamily="2" charset="-122"/>
                  <a:ea typeface="宋体" panose="02010600030101010101" pitchFamily="2" charset="-122"/>
                  <a:cs typeface="宋体" panose="02010600030101010101" pitchFamily="2" charset="-122"/>
                </a:rPr>
                <a:t>先</a:t>
              </a:r>
              <a:endParaRPr lang="en-US" altLang="zh-CN" b="1" dirty="0">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排</a:t>
              </a:r>
              <a:endParaRPr lang="en-US" altLang="zh-CN" b="1">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队</a:t>
              </a:r>
              <a:endParaRPr lang="en-US" altLang="zh-CN" b="1">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电</a:t>
              </a:r>
              <a:endParaRPr lang="en-US" altLang="zh-CN" b="1">
                <a:effectLst/>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b="1">
                  <a:effectLst/>
                  <a:latin typeface="宋体" panose="02010600030101010101" pitchFamily="2" charset="-122"/>
                  <a:ea typeface="宋体" panose="02010600030101010101" pitchFamily="2" charset="-122"/>
                  <a:cs typeface="宋体" panose="02010600030101010101" pitchFamily="2" charset="-122"/>
                </a:rPr>
                <a:t>路</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144" name="文本框 4"/>
          <p:cNvSpPr txBox="1"/>
          <p:nvPr/>
        </p:nvSpPr>
        <p:spPr>
          <a:xfrm rot="5400000">
            <a:off x="447429" y="2890616"/>
            <a:ext cx="789930" cy="246221"/>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600" b="1">
                <a:effectLst/>
                <a:latin typeface="微软雅黑" panose="020B0503020204020204" pitchFamily="34" charset="-122"/>
                <a:ea typeface="微软雅黑" panose="020B0503020204020204" pitchFamily="34" charset="-122"/>
                <a:cs typeface="宋体" panose="02010600030101010101" pitchFamily="2" charset="-122"/>
              </a:rPr>
              <a:t>I/O</a:t>
            </a:r>
            <a:r>
              <a:rPr lang="zh-CN" altLang="en-US" sz="1600" b="1">
                <a:effectLst/>
                <a:latin typeface="微软雅黑" panose="020B0503020204020204" pitchFamily="34" charset="-122"/>
                <a:ea typeface="微软雅黑" panose="020B0503020204020204" pitchFamily="34" charset="-122"/>
                <a:cs typeface="宋体" panose="02010600030101010101" pitchFamily="2" charset="-122"/>
              </a:rPr>
              <a:t>总线</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149" name="文本框 4"/>
          <p:cNvSpPr txBox="1"/>
          <p:nvPr/>
        </p:nvSpPr>
        <p:spPr>
          <a:xfrm>
            <a:off x="762351" y="3019071"/>
            <a:ext cx="784349" cy="27699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b="1">
                <a:effectLst/>
                <a:latin typeface="宋体" panose="02010600030101010101" pitchFamily="2" charset="-122"/>
                <a:ea typeface="宋体" panose="02010600030101010101" pitchFamily="2" charset="-122"/>
                <a:cs typeface="宋体" panose="02010600030101010101" pitchFamily="2" charset="-122"/>
              </a:rPr>
              <a:t>…</a:t>
            </a:r>
            <a:endParaRPr lang="zh-CN" b="1"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82" name="直接箭头连接符 181"/>
          <p:cNvCxnSpPr/>
          <p:nvPr/>
        </p:nvCxnSpPr>
        <p:spPr>
          <a:xfrm>
            <a:off x="6372839" y="1313417"/>
            <a:ext cx="0" cy="1165312"/>
          </a:xfrm>
          <a:prstGeom prst="straightConnector1">
            <a:avLst/>
          </a:prstGeom>
          <a:ln w="50800" cap="sq">
            <a:solidFill>
              <a:schemeClr val="bg2">
                <a:lumMod val="50000"/>
              </a:schemeClr>
            </a:solidFill>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85" name="文本框 4"/>
          <p:cNvSpPr txBox="1"/>
          <p:nvPr/>
        </p:nvSpPr>
        <p:spPr>
          <a:xfrm>
            <a:off x="6957794" y="1524973"/>
            <a:ext cx="887396" cy="215444"/>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400" b="1">
                <a:latin typeface="微软雅黑" panose="020B0503020204020204" pitchFamily="34" charset="-122"/>
                <a:ea typeface="微软雅黑" panose="020B0503020204020204" pitchFamily="34" charset="-122"/>
                <a:cs typeface="宋体" panose="02010600030101010101" pitchFamily="2" charset="-122"/>
              </a:rPr>
              <a:t>CBUS</a:t>
            </a:r>
            <a:endParaRPr lang="zh-CN" sz="1400" b="1" dirty="0">
              <a:effectLst/>
              <a:latin typeface="微软雅黑" panose="020B0503020204020204" pitchFamily="34" charset="-122"/>
              <a:ea typeface="微软雅黑" panose="020B0503020204020204" pitchFamily="34" charset="-122"/>
              <a:cs typeface="宋体" panose="02010600030101010101" pitchFamily="2" charset="-122"/>
            </a:endParaRPr>
          </a:p>
        </p:txBody>
      </p:sp>
      <p:cxnSp>
        <p:nvCxnSpPr>
          <p:cNvPr id="189" name="直接箭头连接符 188"/>
          <p:cNvCxnSpPr/>
          <p:nvPr/>
        </p:nvCxnSpPr>
        <p:spPr>
          <a:xfrm flipV="1">
            <a:off x="7404010" y="1785267"/>
            <a:ext cx="0" cy="980854"/>
          </a:xfrm>
          <a:prstGeom prst="straightConnector1">
            <a:avLst/>
          </a:prstGeom>
          <a:ln w="3175">
            <a:solidFill>
              <a:schemeClr val="tx1"/>
            </a:solidFill>
            <a:prstDash val="dash"/>
            <a:headEnd type="triangle" w="sm" len="med"/>
            <a:tailEnd type="none" w="sm" len="sm"/>
          </a:ln>
        </p:spPr>
        <p:style>
          <a:lnRef idx="1">
            <a:schemeClr val="accent1"/>
          </a:lnRef>
          <a:fillRef idx="0">
            <a:schemeClr val="accent1"/>
          </a:fillRef>
          <a:effectRef idx="0">
            <a:schemeClr val="accent1"/>
          </a:effectRef>
          <a:fontRef idx="minor">
            <a:schemeClr val="tx1"/>
          </a:fontRef>
        </p:style>
      </p:cxnSp>
      <p:sp>
        <p:nvSpPr>
          <p:cNvPr id="150" name="矩形 2"/>
          <p:cNvSpPr>
            <a:spLocks noGrp="1" noChangeArrowheads="1"/>
          </p:cNvSpPr>
          <p:nvPr>
            <p:ph type="title"/>
          </p:nvPr>
        </p:nvSpPr>
        <p:spPr>
          <a:xfrm>
            <a:off x="487822" y="257614"/>
            <a:ext cx="10515600" cy="617641"/>
          </a:xfrm>
        </p:spPr>
        <p:txBody>
          <a:bodyPr/>
          <a:lstStyle/>
          <a:p>
            <a:pPr eaLnBrk="1" hangingPunct="1"/>
            <a:r>
              <a:rPr lang="en-US" altLang="zh-CN"/>
              <a:t> </a:t>
            </a:r>
            <a:r>
              <a:rPr lang="zh-CN" altLang="en-US"/>
              <a:t>中断硬件接口 </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中断控制器工作流程</a:t>
            </a:r>
            <a:endParaRPr lang="zh-CN" altLang="en-US"/>
          </a:p>
        </p:txBody>
      </p:sp>
      <p:pic>
        <p:nvPicPr>
          <p:cNvPr id="4" name="图片 3"/>
          <p:cNvPicPr>
            <a:picLocks noChangeAspect="1"/>
          </p:cNvPicPr>
          <p:nvPr/>
        </p:nvPicPr>
        <p:blipFill>
          <a:blip r:embed="rId1"/>
          <a:stretch>
            <a:fillRect/>
          </a:stretch>
        </p:blipFill>
        <p:spPr>
          <a:xfrm>
            <a:off x="3485407" y="728663"/>
            <a:ext cx="6152398" cy="583179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60291" name="组合 3"/>
          <p:cNvGraphicFramePr>
            <a:graphicFrameLocks noGrp="1"/>
          </p:cNvGraphicFramePr>
          <p:nvPr/>
        </p:nvGraphicFramePr>
        <p:xfrm>
          <a:off x="4367214" y="1989138"/>
          <a:ext cx="3527425" cy="2332038"/>
        </p:xfrm>
        <a:graphic>
          <a:graphicData uri="http://schemas.openxmlformats.org/drawingml/2006/table">
            <a:tbl>
              <a:tblPr/>
              <a:tblGrid>
                <a:gridCol w="1168400"/>
                <a:gridCol w="2359025"/>
              </a:tblGrid>
              <a:tr h="749402">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设备</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 </a:t>
                      </a:r>
                      <a:r>
                        <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屏    蔽    码</a:t>
                      </a:r>
                      <a:endParaRPr kumimoji="0" lang="zh-CN"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A     B      C</a:t>
                      </a:r>
                      <a:endPar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4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A</a:t>
                      </a:r>
                      <a:endPar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1      1       1</a:t>
                      </a:r>
                      <a:endPar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34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B</a:t>
                      </a:r>
                      <a:endPar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0      1       0</a:t>
                      </a:r>
                      <a:endPar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174">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C</a:t>
                      </a:r>
                      <a:endPar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0      1       1</a:t>
                      </a:r>
                      <a:endPar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56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CPU</a:t>
                      </a:r>
                      <a:endPar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rPr>
                        <a:t>0      0       0</a:t>
                      </a:r>
                      <a:endParaRPr kumimoji="0" lang="en-US" altLang="zh-CN" sz="17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6802" name="矩形 2"/>
          <p:cNvSpPr>
            <a:spLocks noGrp="1" noChangeArrowheads="1"/>
          </p:cNvSpPr>
          <p:nvPr>
            <p:ph type="body" idx="4294967295"/>
          </p:nvPr>
        </p:nvSpPr>
        <p:spPr>
          <a:xfrm>
            <a:off x="2135560" y="548680"/>
            <a:ext cx="7772400" cy="1303338"/>
          </a:xfrm>
        </p:spPr>
        <p:txBody>
          <a:bodyPr/>
          <a:lstStyle/>
          <a:p>
            <a:pPr algn="just" eaLnBrk="1" hangingPunct="1">
              <a:lnSpc>
                <a:spcPct val="110000"/>
              </a:lnSpc>
              <a:buFont typeface="Wingdings" panose="05000000000000000000" pitchFamily="2" charset="2"/>
              <a:buNone/>
            </a:pPr>
            <a:r>
              <a:rPr lang="en-US" altLang="zh-CN" sz="2100" dirty="0">
                <a:latin typeface="华文楷体" panose="02010600040101010101" pitchFamily="2" charset="-122"/>
                <a:ea typeface="华文楷体" panose="02010600040101010101" pitchFamily="2" charset="-122"/>
              </a:rPr>
              <a:t>13.A</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B</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a:t>
            </a:r>
            <a:r>
              <a:rPr lang="zh-CN" altLang="en-US" sz="2100" dirty="0">
                <a:latin typeface="华文楷体" panose="02010600040101010101" pitchFamily="2" charset="-122"/>
                <a:ea typeface="华文楷体" panose="02010600040101010101" pitchFamily="2" charset="-122"/>
              </a:rPr>
              <a:t>是与主机连接的</a:t>
            </a:r>
            <a:r>
              <a:rPr lang="en-US" altLang="zh-CN" sz="2100" dirty="0">
                <a:latin typeface="华文楷体" panose="02010600040101010101" pitchFamily="2" charset="-122"/>
                <a:ea typeface="华文楷体" panose="02010600040101010101" pitchFamily="2" charset="-122"/>
              </a:rPr>
              <a:t>3</a:t>
            </a:r>
            <a:r>
              <a:rPr lang="zh-CN" altLang="en-US" sz="2100" dirty="0">
                <a:latin typeface="华文楷体" panose="02010600040101010101" pitchFamily="2" charset="-122"/>
                <a:ea typeface="华文楷体" panose="02010600040101010101" pitchFamily="2" charset="-122"/>
              </a:rPr>
              <a:t>台设备，在硬件排队线路中，它们的响应优先级是</a:t>
            </a:r>
            <a:r>
              <a:rPr lang="en-US" altLang="zh-CN" sz="2100" dirty="0">
                <a:latin typeface="华文楷体" panose="02010600040101010101" pitchFamily="2" charset="-122"/>
                <a:ea typeface="华文楷体" panose="02010600040101010101" pitchFamily="2" charset="-122"/>
              </a:rPr>
              <a:t>A</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B</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a:t>
            </a:r>
            <a:r>
              <a:rPr lang="zh-CN" altLang="en-US" sz="2100" dirty="0">
                <a:latin typeface="华文楷体" panose="02010600040101010101" pitchFamily="2" charset="-122"/>
                <a:ea typeface="华文楷体" panose="02010600040101010101" pitchFamily="2" charset="-122"/>
              </a:rPr>
              <a:t>＞</a:t>
            </a:r>
            <a:r>
              <a:rPr lang="en-US" altLang="zh-CN" sz="2100" dirty="0">
                <a:latin typeface="华文楷体" panose="02010600040101010101" pitchFamily="2" charset="-122"/>
                <a:ea typeface="华文楷体" panose="02010600040101010101" pitchFamily="2" charset="-122"/>
              </a:rPr>
              <a:t>CPU</a:t>
            </a:r>
            <a:r>
              <a:rPr lang="zh-CN" altLang="en-US" sz="2100" dirty="0">
                <a:latin typeface="华文楷体" panose="02010600040101010101" pitchFamily="2" charset="-122"/>
                <a:ea typeface="华文楷体" panose="02010600040101010101" pitchFamily="2" charset="-122"/>
              </a:rPr>
              <a:t>，为改变中断处理的次序，将它们的中断屏蔽字设为</a:t>
            </a:r>
            <a:r>
              <a:rPr lang="en-US" altLang="zh-CN" sz="2100" dirty="0">
                <a:latin typeface="华文楷体" panose="02010600040101010101" pitchFamily="2" charset="-122"/>
                <a:ea typeface="华文楷体" panose="02010600040101010101" pitchFamily="2" charset="-122"/>
              </a:rPr>
              <a:t>:            </a:t>
            </a:r>
            <a:endParaRPr lang="en-US" altLang="zh-CN" sz="2100" dirty="0">
              <a:latin typeface="华文楷体" panose="02010600040101010101" pitchFamily="2" charset="-122"/>
              <a:ea typeface="华文楷体" panose="02010600040101010101" pitchFamily="2" charset="-122"/>
            </a:endParaRPr>
          </a:p>
        </p:txBody>
      </p:sp>
      <p:grpSp>
        <p:nvGrpSpPr>
          <p:cNvPr id="2060311" name="组合 23"/>
          <p:cNvGrpSpPr/>
          <p:nvPr/>
        </p:nvGrpSpPr>
        <p:grpSpPr bwMode="auto">
          <a:xfrm>
            <a:off x="2716213" y="5540376"/>
            <a:ext cx="7700962" cy="1057275"/>
            <a:chOff x="751" y="3490"/>
            <a:chExt cx="4851" cy="666"/>
          </a:xfrm>
        </p:grpSpPr>
        <p:sp>
          <p:nvSpPr>
            <p:cNvPr id="76825" name="直线 24"/>
            <p:cNvSpPr>
              <a:spLocks noChangeShapeType="1"/>
            </p:cNvSpPr>
            <p:nvPr/>
          </p:nvSpPr>
          <p:spPr bwMode="auto">
            <a:xfrm>
              <a:off x="1241" y="3684"/>
              <a:ext cx="38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6" name="直线 25"/>
            <p:cNvSpPr>
              <a:spLocks noChangeShapeType="1"/>
            </p:cNvSpPr>
            <p:nvPr/>
          </p:nvSpPr>
          <p:spPr bwMode="auto">
            <a:xfrm>
              <a:off x="1241" y="3540"/>
              <a:ext cx="0" cy="2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7" name="直线 26"/>
            <p:cNvSpPr>
              <a:spLocks noChangeShapeType="1"/>
            </p:cNvSpPr>
            <p:nvPr/>
          </p:nvSpPr>
          <p:spPr bwMode="auto">
            <a:xfrm>
              <a:off x="1865"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8" name="直线 27"/>
            <p:cNvSpPr>
              <a:spLocks noChangeShapeType="1"/>
            </p:cNvSpPr>
            <p:nvPr/>
          </p:nvSpPr>
          <p:spPr bwMode="auto">
            <a:xfrm>
              <a:off x="2489"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29" name="直线 28"/>
            <p:cNvSpPr>
              <a:spLocks noChangeShapeType="1"/>
            </p:cNvSpPr>
            <p:nvPr/>
          </p:nvSpPr>
          <p:spPr bwMode="auto">
            <a:xfrm>
              <a:off x="3017"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0" name="直线 29"/>
            <p:cNvSpPr>
              <a:spLocks noChangeShapeType="1"/>
            </p:cNvSpPr>
            <p:nvPr/>
          </p:nvSpPr>
          <p:spPr bwMode="auto">
            <a:xfrm>
              <a:off x="3545"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文本框 30"/>
            <p:cNvSpPr txBox="1">
              <a:spLocks noChangeArrowheads="1"/>
            </p:cNvSpPr>
            <p:nvPr/>
          </p:nvSpPr>
          <p:spPr bwMode="auto">
            <a:xfrm>
              <a:off x="1759" y="3708"/>
              <a:ext cx="19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1800">
                  <a:solidFill>
                    <a:schemeClr val="tx1"/>
                  </a:solidFill>
                  <a:latin typeface="Times New Roman" panose="02020603050405020304" pitchFamily="18" charset="0"/>
                  <a:ea typeface="宋体" panose="02010600030101010101" pitchFamily="2" charset="-122"/>
                </a:rPr>
                <a:t>20            40            60          80</a:t>
              </a:r>
              <a:endParaRPr kumimoji="1" lang="en-US" altLang="zh-CN" sz="1800">
                <a:solidFill>
                  <a:schemeClr val="tx1"/>
                </a:solidFill>
                <a:latin typeface="Times New Roman" panose="02020603050405020304" pitchFamily="18" charset="0"/>
                <a:ea typeface="宋体" panose="02010600030101010101" pitchFamily="2" charset="-122"/>
              </a:endParaRPr>
            </a:p>
          </p:txBody>
        </p:sp>
        <p:sp>
          <p:nvSpPr>
            <p:cNvPr id="76832" name="文本框 31"/>
            <p:cNvSpPr txBox="1">
              <a:spLocks noChangeArrowheads="1"/>
            </p:cNvSpPr>
            <p:nvPr/>
          </p:nvSpPr>
          <p:spPr bwMode="auto">
            <a:xfrm>
              <a:off x="751" y="3490"/>
              <a:ext cx="4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zh-CN" altLang="en-US" sz="2000" dirty="0">
                  <a:solidFill>
                    <a:schemeClr val="tx1"/>
                  </a:solidFill>
                  <a:latin typeface="华文楷体" panose="02010600040101010101" pitchFamily="2" charset="-122"/>
                  <a:ea typeface="华文楷体" panose="02010600040101010101" pitchFamily="2" charset="-122"/>
                </a:rPr>
                <a:t>中断</a:t>
              </a:r>
              <a:endParaRPr kumimoji="1" lang="zh-CN" altLang="en-US" sz="2000" dirty="0">
                <a:solidFill>
                  <a:schemeClr val="tx1"/>
                </a:solidFill>
                <a:latin typeface="华文楷体" panose="02010600040101010101" pitchFamily="2" charset="-122"/>
                <a:ea typeface="华文楷体" panose="02010600040101010101" pitchFamily="2" charset="-122"/>
              </a:endParaRPr>
            </a:p>
            <a:p>
              <a:pPr algn="l" eaLnBrk="1" hangingPunct="1"/>
              <a:r>
                <a:rPr kumimoji="1" lang="zh-CN" altLang="en-US" sz="2000" dirty="0">
                  <a:solidFill>
                    <a:schemeClr val="tx1"/>
                  </a:solidFill>
                  <a:latin typeface="华文楷体" panose="02010600040101010101" pitchFamily="2" charset="-122"/>
                  <a:ea typeface="华文楷体" panose="02010600040101010101" pitchFamily="2" charset="-122"/>
                </a:rPr>
                <a:t>请求</a:t>
              </a:r>
              <a:endParaRPr kumimoji="1" lang="zh-CN" altLang="en-US" sz="2000" dirty="0">
                <a:solidFill>
                  <a:schemeClr val="tx1"/>
                </a:solidFill>
                <a:latin typeface="华文楷体" panose="02010600040101010101" pitchFamily="2" charset="-122"/>
                <a:ea typeface="华文楷体" panose="02010600040101010101" pitchFamily="2" charset="-122"/>
              </a:endParaRPr>
            </a:p>
          </p:txBody>
        </p:sp>
        <p:sp>
          <p:nvSpPr>
            <p:cNvPr id="76833" name="文本框 32"/>
            <p:cNvSpPr txBox="1">
              <a:spLocks noChangeArrowheads="1"/>
            </p:cNvSpPr>
            <p:nvPr/>
          </p:nvSpPr>
          <p:spPr bwMode="auto">
            <a:xfrm>
              <a:off x="5119" y="3514"/>
              <a:ext cx="48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400">
                  <a:solidFill>
                    <a:schemeClr val="tx1"/>
                  </a:solidFill>
                  <a:latin typeface="Times New Roman" panose="02020603050405020304" pitchFamily="18" charset="0"/>
                  <a:ea typeface="宋体" panose="02010600030101010101" pitchFamily="2" charset="-122"/>
                </a:rPr>
                <a:t>t(</a:t>
              </a:r>
              <a:r>
                <a:rPr kumimoji="1" lang="en-US" altLang="zh-CN" sz="2400">
                  <a:solidFill>
                    <a:schemeClr val="tx1"/>
                  </a:solidFill>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a:solidFill>
                    <a:schemeClr val="tx1"/>
                  </a:solidFill>
                  <a:latin typeface="Times New Roman" panose="02020603050405020304" pitchFamily="18" charset="0"/>
                  <a:ea typeface="宋体" panose="02010600030101010101" pitchFamily="2" charset="-122"/>
                </a:rPr>
                <a:t>s)</a:t>
              </a:r>
              <a:endParaRPr kumimoji="1" lang="en-US" altLang="zh-CN" sz="2400">
                <a:solidFill>
                  <a:schemeClr val="tx1"/>
                </a:solidFill>
                <a:latin typeface="Times New Roman" panose="02020603050405020304" pitchFamily="18" charset="0"/>
                <a:ea typeface="宋体" panose="02010600030101010101" pitchFamily="2" charset="-122"/>
              </a:endParaRPr>
            </a:p>
          </p:txBody>
        </p:sp>
        <p:sp>
          <p:nvSpPr>
            <p:cNvPr id="76834" name="文本框 33"/>
            <p:cNvSpPr txBox="1">
              <a:spLocks noChangeArrowheads="1"/>
            </p:cNvSpPr>
            <p:nvPr/>
          </p:nvSpPr>
          <p:spPr bwMode="auto">
            <a:xfrm>
              <a:off x="1149" y="3906"/>
              <a:ext cx="19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dirty="0">
                  <a:solidFill>
                    <a:schemeClr val="tx1"/>
                  </a:solidFill>
                  <a:latin typeface="Times New Roman" panose="02020603050405020304" pitchFamily="18" charset="0"/>
                  <a:ea typeface="宋体" panose="02010600030101010101" pitchFamily="2" charset="-122"/>
                </a:rPr>
                <a:t>A                     B    C</a:t>
              </a:r>
              <a:r>
                <a:rPr kumimoji="1" lang="zh-CN" altLang="en-US" sz="2000" dirty="0">
                  <a:solidFill>
                    <a:schemeClr val="tx1"/>
                  </a:solidFill>
                  <a:latin typeface="Times New Roman" panose="02020603050405020304" pitchFamily="18" charset="0"/>
                  <a:ea typeface="宋体" panose="02010600030101010101" pitchFamily="2" charset="-122"/>
                </a:rPr>
                <a:t>请求</a:t>
              </a:r>
              <a:endParaRPr kumimoji="1" lang="zh-CN" altLang="en-US" sz="2000" dirty="0">
                <a:solidFill>
                  <a:schemeClr val="tx1"/>
                </a:solidFill>
                <a:latin typeface="Times New Roman" panose="02020603050405020304" pitchFamily="18" charset="0"/>
                <a:ea typeface="宋体" panose="02010600030101010101" pitchFamily="2" charset="-122"/>
              </a:endParaRPr>
            </a:p>
          </p:txBody>
        </p:sp>
        <p:sp>
          <p:nvSpPr>
            <p:cNvPr id="76835" name="直线 34"/>
            <p:cNvSpPr>
              <a:spLocks noChangeShapeType="1"/>
            </p:cNvSpPr>
            <p:nvPr/>
          </p:nvSpPr>
          <p:spPr bwMode="auto">
            <a:xfrm>
              <a:off x="2201" y="354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60323" name="矩形 35"/>
          <p:cNvSpPr>
            <a:spLocks noChangeArrowheads="1"/>
          </p:cNvSpPr>
          <p:nvPr/>
        </p:nvSpPr>
        <p:spPr bwMode="auto">
          <a:xfrm>
            <a:off x="2424113" y="4724401"/>
            <a:ext cx="77724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69900" indent="-469900" algn="just">
              <a:lnSpc>
                <a:spcPct val="120000"/>
              </a:lnSpc>
              <a:spcBef>
                <a:spcPct val="20000"/>
              </a:spcBef>
              <a:buClr>
                <a:schemeClr val="accent2"/>
              </a:buClr>
            </a:pPr>
            <a:r>
              <a:rPr lang="en-US" altLang="zh-CN" sz="1900" dirty="0">
                <a:latin typeface="华文楷体" panose="02010600040101010101" pitchFamily="2" charset="-122"/>
                <a:ea typeface="华文楷体" panose="02010600040101010101" pitchFamily="2" charset="-122"/>
              </a:rPr>
              <a:t> </a:t>
            </a:r>
            <a:r>
              <a:rPr lang="zh-CN" altLang="en-US" sz="1900" dirty="0">
                <a:latin typeface="华文楷体" panose="02010600040101010101" pitchFamily="2" charset="-122"/>
                <a:ea typeface="华文楷体" panose="02010600040101010101" pitchFamily="2" charset="-122"/>
              </a:rPr>
              <a:t>请按下图所示时间轴给出的设备中断请求时刻，画出</a:t>
            </a:r>
            <a:r>
              <a:rPr lang="en-US" altLang="zh-CN" sz="1900" dirty="0">
                <a:latin typeface="华文楷体" panose="02010600040101010101" pitchFamily="2" charset="-122"/>
                <a:ea typeface="华文楷体" panose="02010600040101010101" pitchFamily="2" charset="-122"/>
              </a:rPr>
              <a:t>CPU</a:t>
            </a:r>
            <a:r>
              <a:rPr lang="zh-CN" altLang="en-US" sz="1900" dirty="0">
                <a:latin typeface="华文楷体" panose="02010600040101010101" pitchFamily="2" charset="-122"/>
                <a:ea typeface="华文楷体" panose="02010600040101010101" pitchFamily="2" charset="-122"/>
              </a:rPr>
              <a:t>执行程序的轨迹。</a:t>
            </a:r>
            <a:r>
              <a:rPr lang="en-US" altLang="zh-CN" sz="1900" dirty="0">
                <a:latin typeface="华文楷体" panose="02010600040101010101" pitchFamily="2" charset="-122"/>
                <a:ea typeface="华文楷体" panose="02010600040101010101" pitchFamily="2" charset="-122"/>
              </a:rPr>
              <a:t>A</a:t>
            </a:r>
            <a:r>
              <a:rPr lang="zh-CN" altLang="en-US" sz="1900" dirty="0">
                <a:latin typeface="华文楷体" panose="02010600040101010101" pitchFamily="2" charset="-122"/>
                <a:ea typeface="华文楷体" panose="02010600040101010101" pitchFamily="2" charset="-122"/>
              </a:rPr>
              <a:t>、</a:t>
            </a:r>
            <a:r>
              <a:rPr lang="en-US" altLang="zh-CN" sz="1900" dirty="0">
                <a:latin typeface="华文楷体" panose="02010600040101010101" pitchFamily="2" charset="-122"/>
                <a:ea typeface="华文楷体" panose="02010600040101010101" pitchFamily="2" charset="-122"/>
              </a:rPr>
              <a:t>B</a:t>
            </a:r>
            <a:r>
              <a:rPr lang="zh-CN" altLang="en-US" sz="1900" dirty="0">
                <a:latin typeface="华文楷体" panose="02010600040101010101" pitchFamily="2" charset="-122"/>
                <a:ea typeface="华文楷体" panose="02010600040101010101" pitchFamily="2" charset="-122"/>
              </a:rPr>
              <a:t>、</a:t>
            </a:r>
            <a:r>
              <a:rPr lang="en-US" altLang="zh-CN" sz="1900" dirty="0">
                <a:latin typeface="华文楷体" panose="02010600040101010101" pitchFamily="2" charset="-122"/>
                <a:ea typeface="华文楷体" panose="02010600040101010101" pitchFamily="2" charset="-122"/>
              </a:rPr>
              <a:t>C</a:t>
            </a:r>
            <a:r>
              <a:rPr lang="zh-CN" altLang="en-US" sz="1900" dirty="0">
                <a:latin typeface="华文楷体" panose="02010600040101010101" pitchFamily="2" charset="-122"/>
                <a:ea typeface="华文楷体" panose="02010600040101010101" pitchFamily="2" charset="-122"/>
              </a:rPr>
              <a:t>中断服务程序的时间宽度均为</a:t>
            </a:r>
            <a:r>
              <a:rPr lang="en-US" altLang="zh-CN" sz="1900" dirty="0">
                <a:latin typeface="华文楷体" panose="02010600040101010101" pitchFamily="2" charset="-122"/>
                <a:ea typeface="华文楷体" panose="02010600040101010101" pitchFamily="2" charset="-122"/>
              </a:rPr>
              <a:t>20 </a:t>
            </a:r>
            <a:r>
              <a:rPr lang="en-US" altLang="zh-CN" sz="1900" dirty="0">
                <a:latin typeface="华文楷体" panose="02010600040101010101" pitchFamily="2" charset="-122"/>
                <a:ea typeface="华文楷体" panose="02010600040101010101" pitchFamily="2" charset="-122"/>
                <a:sym typeface="Symbol" panose="05050102010706020507" pitchFamily="18" charset="2"/>
              </a:rPr>
              <a:t></a:t>
            </a:r>
            <a:r>
              <a:rPr lang="en-US" altLang="zh-CN" sz="1900" dirty="0">
                <a:latin typeface="华文楷体" panose="02010600040101010101" pitchFamily="2" charset="-122"/>
                <a:ea typeface="华文楷体" panose="02010600040101010101" pitchFamily="2" charset="-122"/>
              </a:rPr>
              <a:t> s</a:t>
            </a:r>
            <a:r>
              <a:rPr lang="zh-CN" altLang="en-US" sz="1900" dirty="0">
                <a:latin typeface="华文楷体" panose="02010600040101010101" pitchFamily="2" charset="-122"/>
                <a:ea typeface="华文楷体" panose="02010600040101010101" pitchFamily="2" charset="-122"/>
              </a:rPr>
              <a:t>。</a:t>
            </a:r>
            <a:endParaRPr lang="zh-CN" altLang="en-US" sz="1900" dirty="0">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60291"/>
                                        </p:tgtEl>
                                        <p:attrNameLst>
                                          <p:attrName>style.visibility</p:attrName>
                                        </p:attrNameLst>
                                      </p:cBhvr>
                                      <p:to>
                                        <p:strVal val="visible"/>
                                      </p:to>
                                    </p:set>
                                    <p:anim calcmode="lin" valueType="num">
                                      <p:cBhvr additive="base">
                                        <p:cTn id="7" dur="500" fill="hold"/>
                                        <p:tgtEl>
                                          <p:spTgt spid="2060291"/>
                                        </p:tgtEl>
                                        <p:attrNameLst>
                                          <p:attrName>ppt_x</p:attrName>
                                        </p:attrNameLst>
                                      </p:cBhvr>
                                      <p:tavLst>
                                        <p:tav tm="0">
                                          <p:val>
                                            <p:strVal val="#ppt_x"/>
                                          </p:val>
                                        </p:tav>
                                        <p:tav tm="100000">
                                          <p:val>
                                            <p:strVal val="#ppt_x"/>
                                          </p:val>
                                        </p:tav>
                                      </p:tavLst>
                                    </p:anim>
                                    <p:anim calcmode="lin" valueType="num">
                                      <p:cBhvr additive="base">
                                        <p:cTn id="8" dur="500" fill="hold"/>
                                        <p:tgtEl>
                                          <p:spTgt spid="20602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60323"/>
                                        </p:tgtEl>
                                        <p:attrNameLst>
                                          <p:attrName>style.visibility</p:attrName>
                                        </p:attrNameLst>
                                      </p:cBhvr>
                                      <p:to>
                                        <p:strVal val="visible"/>
                                      </p:to>
                                    </p:set>
                                    <p:anim calcmode="lin" valueType="num">
                                      <p:cBhvr additive="base">
                                        <p:cTn id="13" dur="500" fill="hold"/>
                                        <p:tgtEl>
                                          <p:spTgt spid="2060323"/>
                                        </p:tgtEl>
                                        <p:attrNameLst>
                                          <p:attrName>ppt_x</p:attrName>
                                        </p:attrNameLst>
                                      </p:cBhvr>
                                      <p:tavLst>
                                        <p:tav tm="0">
                                          <p:val>
                                            <p:strVal val="#ppt_x"/>
                                          </p:val>
                                        </p:tav>
                                        <p:tav tm="100000">
                                          <p:val>
                                            <p:strVal val="#ppt_x"/>
                                          </p:val>
                                        </p:tav>
                                      </p:tavLst>
                                    </p:anim>
                                    <p:anim calcmode="lin" valueType="num">
                                      <p:cBhvr additive="base">
                                        <p:cTn id="14" dur="500" fill="hold"/>
                                        <p:tgtEl>
                                          <p:spTgt spid="206032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60311"/>
                                        </p:tgtEl>
                                        <p:attrNameLst>
                                          <p:attrName>style.visibility</p:attrName>
                                        </p:attrNameLst>
                                      </p:cBhvr>
                                      <p:to>
                                        <p:strVal val="visible"/>
                                      </p:to>
                                    </p:set>
                                    <p:anim calcmode="lin" valueType="num">
                                      <p:cBhvr additive="base">
                                        <p:cTn id="17" dur="500" fill="hold"/>
                                        <p:tgtEl>
                                          <p:spTgt spid="2060311"/>
                                        </p:tgtEl>
                                        <p:attrNameLst>
                                          <p:attrName>ppt_x</p:attrName>
                                        </p:attrNameLst>
                                      </p:cBhvr>
                                      <p:tavLst>
                                        <p:tav tm="0">
                                          <p:val>
                                            <p:strVal val="#ppt_x"/>
                                          </p:val>
                                        </p:tav>
                                        <p:tav tm="100000">
                                          <p:val>
                                            <p:strVal val="#ppt_x"/>
                                          </p:val>
                                        </p:tav>
                                      </p:tavLst>
                                    </p:anim>
                                    <p:anim calcmode="lin" valueType="num">
                                      <p:cBhvr additive="base">
                                        <p:cTn id="18" dur="500" fill="hold"/>
                                        <p:tgtEl>
                                          <p:spTgt spid="2060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0323"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1314" name="矩形 2"/>
          <p:cNvSpPr>
            <a:spLocks noGrp="1" noChangeArrowheads="1"/>
          </p:cNvSpPr>
          <p:nvPr>
            <p:ph type="body" idx="1"/>
          </p:nvPr>
        </p:nvSpPr>
        <p:spPr>
          <a:xfrm>
            <a:off x="2209800" y="1340769"/>
            <a:ext cx="7772400" cy="1476375"/>
          </a:xfrm>
        </p:spPr>
        <p:txBody>
          <a:bodyPr>
            <a:normAutofit fontScale="92500" lnSpcReduction="20000"/>
          </a:bodyPr>
          <a:lstStyle/>
          <a:p>
            <a:pPr eaLnBrk="1" hangingPunct="1">
              <a:buFont typeface="Wingdings" panose="05000000000000000000" pitchFamily="2" charset="2"/>
              <a:buNone/>
            </a:pPr>
            <a:r>
              <a:rPr lang="zh-CN" altLang="en-US" sz="2100" dirty="0"/>
              <a:t>解：从中断屏蔽字看出，其处理优先级为：</a:t>
            </a:r>
            <a:endParaRPr lang="zh-CN" altLang="en-US" sz="2100" dirty="0"/>
          </a:p>
          <a:p>
            <a:pPr eaLnBrk="1" hangingPunct="1">
              <a:buFont typeface="Wingdings" panose="05000000000000000000" pitchFamily="2" charset="2"/>
              <a:buNone/>
            </a:pPr>
            <a:r>
              <a:rPr lang="zh-CN" altLang="en-US" sz="2100" dirty="0"/>
              <a:t>         </a:t>
            </a:r>
            <a:r>
              <a:rPr lang="en-US" altLang="zh-CN" sz="2100" dirty="0"/>
              <a:t>A&gt;C&gt;B&gt;CPU</a:t>
            </a:r>
            <a:endParaRPr lang="en-US" altLang="zh-CN" sz="2100" dirty="0"/>
          </a:p>
          <a:p>
            <a:pPr eaLnBrk="1" hangingPunct="1">
              <a:buFont typeface="Wingdings" panose="05000000000000000000" pitchFamily="2" charset="2"/>
              <a:buNone/>
            </a:pPr>
            <a:r>
              <a:rPr lang="en-US" altLang="zh-CN" sz="2100" dirty="0"/>
              <a:t>         </a:t>
            </a:r>
            <a:r>
              <a:rPr lang="zh-CN" altLang="en-US" sz="2100" dirty="0"/>
              <a:t>故</a:t>
            </a:r>
            <a:r>
              <a:rPr lang="en-US" altLang="zh-CN" sz="2100" dirty="0"/>
              <a:t>CPU</a:t>
            </a:r>
            <a:r>
              <a:rPr lang="zh-CN" altLang="en-US" sz="2100" dirty="0"/>
              <a:t>运行轨迹如下：</a:t>
            </a:r>
            <a:endParaRPr lang="zh-CN" altLang="en-US" sz="2100" dirty="0"/>
          </a:p>
        </p:txBody>
      </p:sp>
      <p:sp>
        <p:nvSpPr>
          <p:cNvPr id="77828" name="直线 3"/>
          <p:cNvSpPr>
            <a:spLocks noChangeShapeType="1"/>
          </p:cNvSpPr>
          <p:nvPr/>
        </p:nvSpPr>
        <p:spPr bwMode="auto">
          <a:xfrm>
            <a:off x="3251200" y="5230267"/>
            <a:ext cx="6732588"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29" name="直线 4"/>
          <p:cNvSpPr>
            <a:spLocks noChangeShapeType="1"/>
          </p:cNvSpPr>
          <p:nvPr/>
        </p:nvSpPr>
        <p:spPr bwMode="auto">
          <a:xfrm>
            <a:off x="3287713" y="2961731"/>
            <a:ext cx="0" cy="22685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0" name="直线 5"/>
          <p:cNvSpPr>
            <a:spLocks noChangeShapeType="1"/>
          </p:cNvSpPr>
          <p:nvPr/>
        </p:nvSpPr>
        <p:spPr bwMode="auto">
          <a:xfrm>
            <a:off x="3287714" y="3214142"/>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1" name="直线 6"/>
          <p:cNvSpPr>
            <a:spLocks noChangeShapeType="1"/>
          </p:cNvSpPr>
          <p:nvPr/>
        </p:nvSpPr>
        <p:spPr bwMode="auto">
          <a:xfrm>
            <a:off x="3322639" y="3861842"/>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2" name="直线 7"/>
          <p:cNvSpPr>
            <a:spLocks noChangeShapeType="1"/>
          </p:cNvSpPr>
          <p:nvPr/>
        </p:nvSpPr>
        <p:spPr bwMode="auto">
          <a:xfrm>
            <a:off x="3322639" y="4511130"/>
            <a:ext cx="6372225"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3" name="文本框 8"/>
          <p:cNvSpPr txBox="1">
            <a:spLocks noChangeArrowheads="1"/>
          </p:cNvSpPr>
          <p:nvPr/>
        </p:nvSpPr>
        <p:spPr bwMode="auto">
          <a:xfrm>
            <a:off x="2351089" y="4366668"/>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A</a:t>
            </a:r>
            <a:r>
              <a:rPr kumimoji="1" lang="zh-CN" altLang="en-US" sz="2000">
                <a:solidFill>
                  <a:schemeClr val="tx1"/>
                </a:solidFill>
                <a:latin typeface="Times New Roman" panose="02020603050405020304" pitchFamily="18" charset="0"/>
                <a:ea typeface="宋体" panose="02010600030101010101" pitchFamily="2" charset="-122"/>
              </a:rPr>
              <a:t>服务</a:t>
            </a:r>
            <a:endParaRPr kumimoji="1" lang="zh-CN" altLang="en-US" sz="2000">
              <a:solidFill>
                <a:schemeClr val="tx1"/>
              </a:solidFill>
              <a:latin typeface="Times New Roman" panose="02020603050405020304" pitchFamily="18" charset="0"/>
              <a:ea typeface="宋体" panose="02010600030101010101" pitchFamily="2" charset="-122"/>
            </a:endParaRPr>
          </a:p>
        </p:txBody>
      </p:sp>
      <p:sp>
        <p:nvSpPr>
          <p:cNvPr id="77834" name="文本框 9"/>
          <p:cNvSpPr txBox="1">
            <a:spLocks noChangeArrowheads="1"/>
          </p:cNvSpPr>
          <p:nvPr/>
        </p:nvSpPr>
        <p:spPr bwMode="auto">
          <a:xfrm>
            <a:off x="2351089" y="3645943"/>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B</a:t>
            </a:r>
            <a:r>
              <a:rPr kumimoji="1" lang="zh-CN" altLang="en-US" sz="2000">
                <a:solidFill>
                  <a:schemeClr val="tx1"/>
                </a:solidFill>
                <a:latin typeface="Times New Roman" panose="02020603050405020304" pitchFamily="18" charset="0"/>
                <a:ea typeface="宋体" panose="02010600030101010101" pitchFamily="2" charset="-122"/>
              </a:rPr>
              <a:t>服务</a:t>
            </a:r>
            <a:endParaRPr kumimoji="1" lang="zh-CN" altLang="en-US" sz="2000">
              <a:solidFill>
                <a:schemeClr val="tx1"/>
              </a:solidFill>
              <a:latin typeface="Times New Roman" panose="02020603050405020304" pitchFamily="18" charset="0"/>
              <a:ea typeface="宋体" panose="02010600030101010101" pitchFamily="2" charset="-122"/>
            </a:endParaRPr>
          </a:p>
        </p:txBody>
      </p:sp>
      <p:sp>
        <p:nvSpPr>
          <p:cNvPr id="77835" name="文本框 10"/>
          <p:cNvSpPr txBox="1">
            <a:spLocks noChangeArrowheads="1"/>
          </p:cNvSpPr>
          <p:nvPr/>
        </p:nvSpPr>
        <p:spPr bwMode="auto">
          <a:xfrm>
            <a:off x="2351089" y="3069681"/>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dirty="0">
                <a:solidFill>
                  <a:schemeClr val="tx1"/>
                </a:solidFill>
                <a:latin typeface="Times New Roman" panose="02020603050405020304" pitchFamily="18" charset="0"/>
                <a:ea typeface="宋体" panose="02010600030101010101" pitchFamily="2" charset="-122"/>
              </a:rPr>
              <a:t>C</a:t>
            </a:r>
            <a:r>
              <a:rPr kumimoji="1" lang="zh-CN" altLang="en-US" sz="2000" dirty="0">
                <a:solidFill>
                  <a:schemeClr val="tx1"/>
                </a:solidFill>
                <a:latin typeface="Times New Roman" panose="02020603050405020304" pitchFamily="18" charset="0"/>
                <a:ea typeface="宋体" panose="02010600030101010101" pitchFamily="2" charset="-122"/>
              </a:rPr>
              <a:t>服务</a:t>
            </a:r>
            <a:endParaRPr kumimoji="1" lang="zh-CN" altLang="en-US" sz="2000" dirty="0">
              <a:solidFill>
                <a:schemeClr val="tx1"/>
              </a:solidFill>
              <a:latin typeface="Times New Roman" panose="02020603050405020304" pitchFamily="18" charset="0"/>
              <a:ea typeface="宋体" panose="02010600030101010101" pitchFamily="2" charset="-122"/>
            </a:endParaRPr>
          </a:p>
        </p:txBody>
      </p:sp>
      <p:sp>
        <p:nvSpPr>
          <p:cNvPr id="77836" name="直线 11"/>
          <p:cNvSpPr>
            <a:spLocks noChangeShapeType="1"/>
          </p:cNvSpPr>
          <p:nvPr/>
        </p:nvSpPr>
        <p:spPr bwMode="auto">
          <a:xfrm>
            <a:off x="4438650"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7" name="直线 12"/>
          <p:cNvSpPr>
            <a:spLocks noChangeShapeType="1"/>
          </p:cNvSpPr>
          <p:nvPr/>
        </p:nvSpPr>
        <p:spPr bwMode="auto">
          <a:xfrm>
            <a:off x="5554663"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8" name="直线 13"/>
          <p:cNvSpPr>
            <a:spLocks noChangeShapeType="1"/>
          </p:cNvSpPr>
          <p:nvPr/>
        </p:nvSpPr>
        <p:spPr bwMode="auto">
          <a:xfrm>
            <a:off x="6670675"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39" name="直线 14"/>
          <p:cNvSpPr>
            <a:spLocks noChangeShapeType="1"/>
          </p:cNvSpPr>
          <p:nvPr/>
        </p:nvSpPr>
        <p:spPr bwMode="auto">
          <a:xfrm>
            <a:off x="7715250" y="5085806"/>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40" name="直线 15"/>
          <p:cNvSpPr>
            <a:spLocks noChangeShapeType="1"/>
          </p:cNvSpPr>
          <p:nvPr/>
        </p:nvSpPr>
        <p:spPr bwMode="auto">
          <a:xfrm>
            <a:off x="8723313" y="5050881"/>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41" name="文本框 16"/>
          <p:cNvSpPr txBox="1">
            <a:spLocks noChangeArrowheads="1"/>
          </p:cNvSpPr>
          <p:nvPr/>
        </p:nvSpPr>
        <p:spPr bwMode="auto">
          <a:xfrm>
            <a:off x="2314575" y="4977856"/>
            <a:ext cx="1081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2000">
                <a:solidFill>
                  <a:schemeClr val="tx1"/>
                </a:solidFill>
                <a:latin typeface="Times New Roman" panose="02020603050405020304" pitchFamily="18" charset="0"/>
                <a:ea typeface="宋体" panose="02010600030101010101" pitchFamily="2" charset="-122"/>
              </a:rPr>
              <a:t>CPU</a:t>
            </a:r>
            <a:endParaRPr kumimoji="1" lang="en-US" altLang="zh-CN" sz="2000">
              <a:solidFill>
                <a:schemeClr val="tx1"/>
              </a:solidFill>
              <a:latin typeface="Times New Roman" panose="02020603050405020304" pitchFamily="18" charset="0"/>
              <a:ea typeface="宋体" panose="02010600030101010101" pitchFamily="2" charset="-122"/>
            </a:endParaRPr>
          </a:p>
        </p:txBody>
      </p:sp>
      <p:sp>
        <p:nvSpPr>
          <p:cNvPr id="77842" name="文本框 17"/>
          <p:cNvSpPr txBox="1">
            <a:spLocks noChangeArrowheads="1"/>
          </p:cNvSpPr>
          <p:nvPr/>
        </p:nvSpPr>
        <p:spPr bwMode="auto">
          <a:xfrm>
            <a:off x="3143251" y="5338218"/>
            <a:ext cx="4683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A</a:t>
            </a:r>
            <a:endParaRPr kumimoji="1" lang="en-US" altLang="zh-CN" sz="1800">
              <a:solidFill>
                <a:schemeClr val="tx1"/>
              </a:solidFill>
              <a:latin typeface="Times New Roman" panose="02020603050405020304" pitchFamily="18" charset="0"/>
              <a:ea typeface="宋体" panose="02010600030101010101" pitchFamily="2" charset="-122"/>
            </a:endParaRPr>
          </a:p>
        </p:txBody>
      </p:sp>
      <p:sp>
        <p:nvSpPr>
          <p:cNvPr id="77843" name="文本框 18"/>
          <p:cNvSpPr txBox="1">
            <a:spLocks noChangeArrowheads="1"/>
          </p:cNvSpPr>
          <p:nvPr/>
        </p:nvSpPr>
        <p:spPr bwMode="auto">
          <a:xfrm>
            <a:off x="4762501" y="5338218"/>
            <a:ext cx="468313"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B</a:t>
            </a:r>
            <a:endParaRPr kumimoji="1" lang="en-US" altLang="zh-CN" sz="1800">
              <a:solidFill>
                <a:schemeClr val="tx1"/>
              </a:solidFill>
              <a:latin typeface="Times New Roman" panose="02020603050405020304" pitchFamily="18" charset="0"/>
              <a:ea typeface="宋体" panose="02010600030101010101" pitchFamily="2" charset="-122"/>
            </a:endParaRPr>
          </a:p>
          <a:p>
            <a:pPr algn="l" eaLnBrk="1" hangingPunct="1">
              <a:spcBef>
                <a:spcPct val="50000"/>
              </a:spcBef>
            </a:pPr>
            <a:endParaRPr kumimoji="1" lang="en-US" altLang="zh-CN" sz="1800">
              <a:solidFill>
                <a:schemeClr val="tx1"/>
              </a:solidFill>
              <a:latin typeface="Times New Roman" panose="02020603050405020304" pitchFamily="18" charset="0"/>
              <a:ea typeface="宋体" panose="02010600030101010101" pitchFamily="2" charset="-122"/>
            </a:endParaRPr>
          </a:p>
        </p:txBody>
      </p:sp>
      <p:sp>
        <p:nvSpPr>
          <p:cNvPr id="77844" name="文本框 19"/>
          <p:cNvSpPr txBox="1">
            <a:spLocks noChangeArrowheads="1"/>
          </p:cNvSpPr>
          <p:nvPr/>
        </p:nvSpPr>
        <p:spPr bwMode="auto">
          <a:xfrm>
            <a:off x="5375276" y="5374730"/>
            <a:ext cx="4683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en-US" altLang="zh-CN" sz="1800">
                <a:solidFill>
                  <a:schemeClr val="tx1"/>
                </a:solidFill>
                <a:latin typeface="Times New Roman" panose="02020603050405020304" pitchFamily="18" charset="0"/>
                <a:ea typeface="宋体" panose="02010600030101010101" pitchFamily="2" charset="-122"/>
              </a:rPr>
              <a:t>C</a:t>
            </a:r>
            <a:endParaRPr kumimoji="1" lang="en-US" altLang="zh-CN" sz="1800">
              <a:solidFill>
                <a:schemeClr val="tx1"/>
              </a:solidFill>
              <a:latin typeface="Times New Roman" panose="02020603050405020304" pitchFamily="18" charset="0"/>
              <a:ea typeface="宋体" panose="02010600030101010101" pitchFamily="2" charset="-122"/>
            </a:endParaRPr>
          </a:p>
        </p:txBody>
      </p:sp>
      <p:sp>
        <p:nvSpPr>
          <p:cNvPr id="77845" name="直线 20"/>
          <p:cNvSpPr>
            <a:spLocks noChangeShapeType="1"/>
          </p:cNvSpPr>
          <p:nvPr/>
        </p:nvSpPr>
        <p:spPr bwMode="auto">
          <a:xfrm>
            <a:off x="4978400" y="5122318"/>
            <a:ext cx="0" cy="288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3" name="直线 21"/>
          <p:cNvSpPr>
            <a:spLocks noChangeShapeType="1"/>
          </p:cNvSpPr>
          <p:nvPr/>
        </p:nvSpPr>
        <p:spPr bwMode="auto">
          <a:xfrm>
            <a:off x="3287712" y="4511130"/>
            <a:ext cx="115093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4" name="直线 22"/>
          <p:cNvSpPr>
            <a:spLocks noChangeShapeType="1"/>
          </p:cNvSpPr>
          <p:nvPr/>
        </p:nvSpPr>
        <p:spPr bwMode="auto">
          <a:xfrm>
            <a:off x="4438650" y="4511131"/>
            <a:ext cx="0" cy="7191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5" name="直线 23"/>
          <p:cNvSpPr>
            <a:spLocks noChangeShapeType="1"/>
          </p:cNvSpPr>
          <p:nvPr/>
        </p:nvSpPr>
        <p:spPr bwMode="auto">
          <a:xfrm>
            <a:off x="4438650" y="5230267"/>
            <a:ext cx="539752" cy="0"/>
          </a:xfrm>
          <a:prstGeom prst="line">
            <a:avLst/>
          </a:prstGeom>
          <a:noFill/>
          <a:ln w="3810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6" name="直线 24"/>
          <p:cNvSpPr>
            <a:spLocks noChangeShapeType="1"/>
          </p:cNvSpPr>
          <p:nvPr/>
        </p:nvSpPr>
        <p:spPr bwMode="auto">
          <a:xfrm>
            <a:off x="4978400" y="3861843"/>
            <a:ext cx="0" cy="133191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7" name="直线 25"/>
          <p:cNvSpPr>
            <a:spLocks noChangeShapeType="1"/>
          </p:cNvSpPr>
          <p:nvPr/>
        </p:nvSpPr>
        <p:spPr bwMode="auto">
          <a:xfrm>
            <a:off x="4978400" y="3861842"/>
            <a:ext cx="576263" cy="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8" name="直线 26"/>
          <p:cNvSpPr>
            <a:spLocks noChangeShapeType="1"/>
          </p:cNvSpPr>
          <p:nvPr/>
        </p:nvSpPr>
        <p:spPr bwMode="auto">
          <a:xfrm>
            <a:off x="5554663" y="3214142"/>
            <a:ext cx="0"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39" name="直线 27"/>
          <p:cNvSpPr>
            <a:spLocks noChangeShapeType="1"/>
          </p:cNvSpPr>
          <p:nvPr/>
        </p:nvSpPr>
        <p:spPr bwMode="auto">
          <a:xfrm>
            <a:off x="5554663" y="3214142"/>
            <a:ext cx="1081086"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0" name="直线 28"/>
          <p:cNvSpPr>
            <a:spLocks noChangeShapeType="1"/>
          </p:cNvSpPr>
          <p:nvPr/>
        </p:nvSpPr>
        <p:spPr bwMode="auto">
          <a:xfrm>
            <a:off x="6635749" y="3214142"/>
            <a:ext cx="0"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1" name="直线 29"/>
          <p:cNvSpPr>
            <a:spLocks noChangeShapeType="1"/>
          </p:cNvSpPr>
          <p:nvPr/>
        </p:nvSpPr>
        <p:spPr bwMode="auto">
          <a:xfrm>
            <a:off x="6635749" y="3861842"/>
            <a:ext cx="576263" cy="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2" name="直线 30"/>
          <p:cNvSpPr>
            <a:spLocks noChangeShapeType="1"/>
          </p:cNvSpPr>
          <p:nvPr/>
        </p:nvSpPr>
        <p:spPr bwMode="auto">
          <a:xfrm>
            <a:off x="7212013" y="3861843"/>
            <a:ext cx="0" cy="13684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61343" name="直线 31"/>
          <p:cNvSpPr>
            <a:spLocks noChangeShapeType="1"/>
          </p:cNvSpPr>
          <p:nvPr/>
        </p:nvSpPr>
        <p:spPr bwMode="auto">
          <a:xfrm>
            <a:off x="7212013" y="5230267"/>
            <a:ext cx="1943102" cy="0"/>
          </a:xfrm>
          <a:prstGeom prst="line">
            <a:avLst/>
          </a:prstGeom>
          <a:noFill/>
          <a:ln w="38100">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857" name="文本框 32"/>
          <p:cNvSpPr txBox="1">
            <a:spLocks noChangeArrowheads="1"/>
          </p:cNvSpPr>
          <p:nvPr/>
        </p:nvSpPr>
        <p:spPr bwMode="auto">
          <a:xfrm>
            <a:off x="3935414" y="4906418"/>
            <a:ext cx="41036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1800" dirty="0">
                <a:solidFill>
                  <a:schemeClr val="tx1"/>
                </a:solidFill>
                <a:latin typeface="Times New Roman" panose="02020603050405020304" pitchFamily="18" charset="0"/>
                <a:ea typeface="宋体" panose="02010600030101010101" pitchFamily="2" charset="-122"/>
              </a:rPr>
              <a:t> 20                40                 60              80</a:t>
            </a:r>
            <a:endParaRPr kumimoji="1" lang="en-US" altLang="zh-CN" sz="1800" dirty="0">
              <a:solidFill>
                <a:schemeClr val="tx1"/>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61314">
                                            <p:txEl>
                                              <p:pRg st="0" end="0"/>
                                            </p:txEl>
                                          </p:spTgt>
                                        </p:tgtEl>
                                        <p:attrNameLst>
                                          <p:attrName>style.visibility</p:attrName>
                                        </p:attrNameLst>
                                      </p:cBhvr>
                                      <p:to>
                                        <p:strVal val="visible"/>
                                      </p:to>
                                    </p:set>
                                    <p:anim calcmode="lin" valueType="num">
                                      <p:cBhvr additive="base">
                                        <p:cTn id="7" dur="500" fill="hold"/>
                                        <p:tgtEl>
                                          <p:spTgt spid="20613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613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61314">
                                            <p:txEl>
                                              <p:pRg st="1" end="1"/>
                                            </p:txEl>
                                          </p:spTgt>
                                        </p:tgtEl>
                                        <p:attrNameLst>
                                          <p:attrName>style.visibility</p:attrName>
                                        </p:attrNameLst>
                                      </p:cBhvr>
                                      <p:to>
                                        <p:strVal val="visible"/>
                                      </p:to>
                                    </p:set>
                                    <p:anim calcmode="lin" valueType="num">
                                      <p:cBhvr additive="base">
                                        <p:cTn id="13" dur="500" fill="hold"/>
                                        <p:tgtEl>
                                          <p:spTgt spid="20613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613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61314">
                                            <p:txEl>
                                              <p:pRg st="2" end="2"/>
                                            </p:txEl>
                                          </p:spTgt>
                                        </p:tgtEl>
                                        <p:attrNameLst>
                                          <p:attrName>style.visibility</p:attrName>
                                        </p:attrNameLst>
                                      </p:cBhvr>
                                      <p:to>
                                        <p:strVal val="visible"/>
                                      </p:to>
                                    </p:set>
                                    <p:anim calcmode="lin" valueType="num">
                                      <p:cBhvr additive="base">
                                        <p:cTn id="19" dur="500" fill="hold"/>
                                        <p:tgtEl>
                                          <p:spTgt spid="20613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613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2061333"/>
                                        </p:tgtEl>
                                        <p:attrNameLst>
                                          <p:attrName>style.visibility</p:attrName>
                                        </p:attrNameLst>
                                      </p:cBhvr>
                                      <p:to>
                                        <p:strVal val="visible"/>
                                      </p:to>
                                    </p:set>
                                    <p:animEffect transition="in" filter="wipe(left)">
                                      <p:cBhvr>
                                        <p:cTn id="25" dur="2000"/>
                                        <p:tgtEl>
                                          <p:spTgt spid="206133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repeatCount="3000" fill="hold" grpId="0" nodeType="clickEffect">
                                  <p:stCondLst>
                                    <p:cond delay="0"/>
                                  </p:stCondLst>
                                  <p:childTnLst>
                                    <p:set>
                                      <p:cBhvr>
                                        <p:cTn id="29" dur="1" fill="hold">
                                          <p:stCondLst>
                                            <p:cond delay="0"/>
                                          </p:stCondLst>
                                        </p:cTn>
                                        <p:tgtEl>
                                          <p:spTgt spid="2061334"/>
                                        </p:tgtEl>
                                        <p:attrNameLst>
                                          <p:attrName>style.visibility</p:attrName>
                                        </p:attrNameLst>
                                      </p:cBhvr>
                                      <p:to>
                                        <p:strVal val="visible"/>
                                      </p:to>
                                    </p:set>
                                    <p:animEffect transition="in" filter="wipe(up)">
                                      <p:cBhvr>
                                        <p:cTn id="30" dur="2000"/>
                                        <p:tgtEl>
                                          <p:spTgt spid="206133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repeatCount="3000" fill="hold" grpId="0" nodeType="clickEffect">
                                  <p:stCondLst>
                                    <p:cond delay="0"/>
                                  </p:stCondLst>
                                  <p:childTnLst>
                                    <p:set>
                                      <p:cBhvr>
                                        <p:cTn id="34" dur="1" fill="hold">
                                          <p:stCondLst>
                                            <p:cond delay="0"/>
                                          </p:stCondLst>
                                        </p:cTn>
                                        <p:tgtEl>
                                          <p:spTgt spid="2061335"/>
                                        </p:tgtEl>
                                        <p:attrNameLst>
                                          <p:attrName>style.visibility</p:attrName>
                                        </p:attrNameLst>
                                      </p:cBhvr>
                                      <p:to>
                                        <p:strVal val="visible"/>
                                      </p:to>
                                    </p:set>
                                    <p:animEffect transition="in" filter="wipe(left)">
                                      <p:cBhvr>
                                        <p:cTn id="35" dur="2000"/>
                                        <p:tgtEl>
                                          <p:spTgt spid="206133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repeatCount="3000" fill="hold" grpId="0" nodeType="clickEffect">
                                  <p:stCondLst>
                                    <p:cond delay="0"/>
                                  </p:stCondLst>
                                  <p:childTnLst>
                                    <p:set>
                                      <p:cBhvr>
                                        <p:cTn id="39" dur="1" fill="hold">
                                          <p:stCondLst>
                                            <p:cond delay="0"/>
                                          </p:stCondLst>
                                        </p:cTn>
                                        <p:tgtEl>
                                          <p:spTgt spid="2061336"/>
                                        </p:tgtEl>
                                        <p:attrNameLst>
                                          <p:attrName>style.visibility</p:attrName>
                                        </p:attrNameLst>
                                      </p:cBhvr>
                                      <p:to>
                                        <p:strVal val="visible"/>
                                      </p:to>
                                    </p:set>
                                    <p:animEffect transition="in" filter="wipe(down)">
                                      <p:cBhvr>
                                        <p:cTn id="40" dur="2000"/>
                                        <p:tgtEl>
                                          <p:spTgt spid="20613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repeatCount="3000" fill="hold" grpId="0" nodeType="clickEffect">
                                  <p:stCondLst>
                                    <p:cond delay="0"/>
                                  </p:stCondLst>
                                  <p:childTnLst>
                                    <p:set>
                                      <p:cBhvr>
                                        <p:cTn id="44" dur="1" fill="hold">
                                          <p:stCondLst>
                                            <p:cond delay="0"/>
                                          </p:stCondLst>
                                        </p:cTn>
                                        <p:tgtEl>
                                          <p:spTgt spid="2061337"/>
                                        </p:tgtEl>
                                        <p:attrNameLst>
                                          <p:attrName>style.visibility</p:attrName>
                                        </p:attrNameLst>
                                      </p:cBhvr>
                                      <p:to>
                                        <p:strVal val="visible"/>
                                      </p:to>
                                    </p:set>
                                    <p:animEffect transition="in" filter="wipe(left)">
                                      <p:cBhvr>
                                        <p:cTn id="45" dur="2000"/>
                                        <p:tgtEl>
                                          <p:spTgt spid="2061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repeatCount="3000" fill="hold" grpId="0" nodeType="clickEffect">
                                  <p:stCondLst>
                                    <p:cond delay="0"/>
                                  </p:stCondLst>
                                  <p:childTnLst>
                                    <p:set>
                                      <p:cBhvr>
                                        <p:cTn id="49" dur="1" fill="hold">
                                          <p:stCondLst>
                                            <p:cond delay="0"/>
                                          </p:stCondLst>
                                        </p:cTn>
                                        <p:tgtEl>
                                          <p:spTgt spid="2061338"/>
                                        </p:tgtEl>
                                        <p:attrNameLst>
                                          <p:attrName>style.visibility</p:attrName>
                                        </p:attrNameLst>
                                      </p:cBhvr>
                                      <p:to>
                                        <p:strVal val="visible"/>
                                      </p:to>
                                    </p:set>
                                    <p:animEffect transition="in" filter="wipe(down)">
                                      <p:cBhvr>
                                        <p:cTn id="50" dur="2000"/>
                                        <p:tgtEl>
                                          <p:spTgt spid="206133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grpId="0" nodeType="clickEffect">
                                  <p:stCondLst>
                                    <p:cond delay="0"/>
                                  </p:stCondLst>
                                  <p:childTnLst>
                                    <p:set>
                                      <p:cBhvr>
                                        <p:cTn id="54" dur="1" fill="hold">
                                          <p:stCondLst>
                                            <p:cond delay="0"/>
                                          </p:stCondLst>
                                        </p:cTn>
                                        <p:tgtEl>
                                          <p:spTgt spid="2061339"/>
                                        </p:tgtEl>
                                        <p:attrNameLst>
                                          <p:attrName>style.visibility</p:attrName>
                                        </p:attrNameLst>
                                      </p:cBhvr>
                                      <p:to>
                                        <p:strVal val="visible"/>
                                      </p:to>
                                    </p:set>
                                    <p:animEffect transition="in" filter="wipe(left)">
                                      <p:cBhvr>
                                        <p:cTn id="55" dur="2000"/>
                                        <p:tgtEl>
                                          <p:spTgt spid="20613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repeatCount="3000" fill="hold" grpId="0" nodeType="clickEffect">
                                  <p:stCondLst>
                                    <p:cond delay="0"/>
                                  </p:stCondLst>
                                  <p:childTnLst>
                                    <p:set>
                                      <p:cBhvr>
                                        <p:cTn id="59" dur="1" fill="hold">
                                          <p:stCondLst>
                                            <p:cond delay="0"/>
                                          </p:stCondLst>
                                        </p:cTn>
                                        <p:tgtEl>
                                          <p:spTgt spid="2061340"/>
                                        </p:tgtEl>
                                        <p:attrNameLst>
                                          <p:attrName>style.visibility</p:attrName>
                                        </p:attrNameLst>
                                      </p:cBhvr>
                                      <p:to>
                                        <p:strVal val="visible"/>
                                      </p:to>
                                    </p:set>
                                    <p:animEffect transition="in" filter="wipe(up)">
                                      <p:cBhvr>
                                        <p:cTn id="60" dur="2000"/>
                                        <p:tgtEl>
                                          <p:spTgt spid="206134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2061341"/>
                                        </p:tgtEl>
                                        <p:attrNameLst>
                                          <p:attrName>style.visibility</p:attrName>
                                        </p:attrNameLst>
                                      </p:cBhvr>
                                      <p:to>
                                        <p:strVal val="visible"/>
                                      </p:to>
                                    </p:set>
                                    <p:animEffect transition="in" filter="wipe(left)">
                                      <p:cBhvr>
                                        <p:cTn id="65" dur="2000"/>
                                        <p:tgtEl>
                                          <p:spTgt spid="20613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repeatCount="3000" fill="hold" grpId="0" nodeType="clickEffect">
                                  <p:stCondLst>
                                    <p:cond delay="0"/>
                                  </p:stCondLst>
                                  <p:childTnLst>
                                    <p:set>
                                      <p:cBhvr>
                                        <p:cTn id="69" dur="1" fill="hold">
                                          <p:stCondLst>
                                            <p:cond delay="0"/>
                                          </p:stCondLst>
                                        </p:cTn>
                                        <p:tgtEl>
                                          <p:spTgt spid="2061342"/>
                                        </p:tgtEl>
                                        <p:attrNameLst>
                                          <p:attrName>style.visibility</p:attrName>
                                        </p:attrNameLst>
                                      </p:cBhvr>
                                      <p:to>
                                        <p:strVal val="visible"/>
                                      </p:to>
                                    </p:set>
                                    <p:animEffect transition="in" filter="wipe(up)">
                                      <p:cBhvr>
                                        <p:cTn id="70" dur="2000"/>
                                        <p:tgtEl>
                                          <p:spTgt spid="206134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grpId="0" nodeType="clickEffect">
                                  <p:stCondLst>
                                    <p:cond delay="0"/>
                                  </p:stCondLst>
                                  <p:childTnLst>
                                    <p:set>
                                      <p:cBhvr>
                                        <p:cTn id="74" dur="1" fill="hold">
                                          <p:stCondLst>
                                            <p:cond delay="0"/>
                                          </p:stCondLst>
                                        </p:cTn>
                                        <p:tgtEl>
                                          <p:spTgt spid="2061343"/>
                                        </p:tgtEl>
                                        <p:attrNameLst>
                                          <p:attrName>style.visibility</p:attrName>
                                        </p:attrNameLst>
                                      </p:cBhvr>
                                      <p:to>
                                        <p:strVal val="visible"/>
                                      </p:to>
                                    </p:set>
                                    <p:animEffect transition="in" filter="wipe(left)">
                                      <p:cBhvr>
                                        <p:cTn id="75" dur="2000"/>
                                        <p:tgtEl>
                                          <p:spTgt spid="2061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1333" grpId="0" animBg="1"/>
      <p:bldP spid="2061334" grpId="0" animBg="1"/>
      <p:bldP spid="2061335" grpId="0" animBg="1"/>
      <p:bldP spid="2061336" grpId="0" animBg="1"/>
      <p:bldP spid="2061337" grpId="0" animBg="1"/>
      <p:bldP spid="2061338" grpId="0" animBg="1"/>
      <p:bldP spid="2061339" grpId="0" animBg="1"/>
      <p:bldP spid="2061340" grpId="0" animBg="1"/>
      <p:bldP spid="2061341" grpId="0" animBg="1"/>
      <p:bldP spid="2061342" grpId="0" animBg="1"/>
      <p:bldP spid="2061343"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endParaRPr lang="zh-CN" altLang="en-US" dirty="0"/>
          </a:p>
        </p:txBody>
      </p:sp>
      <p:sp>
        <p:nvSpPr>
          <p:cNvPr id="3" name="内容占位符 2"/>
          <p:cNvSpPr>
            <a:spLocks noGrp="1"/>
          </p:cNvSpPr>
          <p:nvPr>
            <p:ph idx="1"/>
          </p:nvPr>
        </p:nvSpPr>
        <p:spPr/>
        <p:txBody>
          <a:bodyPr>
            <a:normAutofit/>
          </a:bodyPr>
          <a:lstStyle/>
          <a:p>
            <a:r>
              <a:rPr lang="zh-CN" altLang="en-US" dirty="0"/>
              <a:t>例 </a:t>
            </a:r>
            <a:r>
              <a:rPr lang="en-US" altLang="zh-CN" dirty="0"/>
              <a:t>9.4  </a:t>
            </a:r>
            <a:r>
              <a:rPr lang="zh-CN" altLang="en-US" dirty="0"/>
              <a:t>假设例 </a:t>
            </a:r>
            <a:r>
              <a:rPr lang="en-US" altLang="zh-CN" dirty="0"/>
              <a:t>9.1 </a:t>
            </a:r>
            <a:r>
              <a:rPr lang="zh-CN" altLang="en-US" dirty="0"/>
              <a:t>的计算机系统采用中断驱动方式进行输入输出，</a:t>
            </a:r>
            <a:r>
              <a:rPr lang="en-US" altLang="zh-CN" dirty="0"/>
              <a:t>CPU </a:t>
            </a:r>
            <a:r>
              <a:rPr lang="zh-CN" altLang="en-US" dirty="0"/>
              <a:t>的时钟频率为</a:t>
            </a:r>
            <a:r>
              <a:rPr lang="en-US" altLang="zh-CN" dirty="0"/>
              <a:t>200MHz</a:t>
            </a:r>
            <a:r>
              <a:rPr lang="zh-CN" altLang="en-US" dirty="0"/>
              <a:t>，硬盘以 </a:t>
            </a:r>
            <a:r>
              <a:rPr lang="en-US" altLang="zh-CN" dirty="0"/>
              <a:t>512 </a:t>
            </a:r>
            <a:r>
              <a:rPr lang="zh-CN" altLang="en-US" dirty="0"/>
              <a:t>字节大小的扇区为单位传输数据，启动阶段发送命令和参数需要 </a:t>
            </a:r>
            <a:r>
              <a:rPr lang="en-US" altLang="zh-CN" dirty="0"/>
              <a:t>90 </a:t>
            </a:r>
            <a:r>
              <a:rPr lang="zh-CN" altLang="en-US" dirty="0"/>
              <a:t>个时钟周期，每次中断服务的开销为 </a:t>
            </a:r>
            <a:r>
              <a:rPr lang="en-US" altLang="zh-CN" dirty="0"/>
              <a:t>400 </a:t>
            </a:r>
            <a:r>
              <a:rPr lang="zh-CN" altLang="en-US" dirty="0"/>
              <a:t>个时钟周期（包括中断响应、中断处理，不包括数据传输），实际传输阶段需要 </a:t>
            </a:r>
            <a:r>
              <a:rPr lang="en-US" altLang="zh-CN" dirty="0"/>
              <a:t>1555 </a:t>
            </a:r>
            <a:r>
              <a:rPr lang="zh-CN" altLang="en-US" dirty="0"/>
              <a:t>个时钟周期，</a:t>
            </a:r>
            <a:r>
              <a:rPr lang="en-US" altLang="zh-CN" dirty="0"/>
              <a:t>CPU </a:t>
            </a:r>
            <a:r>
              <a:rPr lang="zh-CN" altLang="en-US" dirty="0"/>
              <a:t>访问硬盘的速率为 </a:t>
            </a:r>
            <a:r>
              <a:rPr lang="en-US" altLang="zh-CN" dirty="0"/>
              <a:t>20MB/s</a:t>
            </a:r>
            <a:r>
              <a:rPr lang="zh-CN" altLang="en-US" dirty="0"/>
              <a:t>。</a:t>
            </a:r>
            <a:endParaRPr lang="zh-CN" altLang="en-US" dirty="0"/>
          </a:p>
          <a:p>
            <a:pPr marL="0" indent="0">
              <a:buNone/>
            </a:pPr>
            <a:r>
              <a:rPr lang="zh-CN" altLang="en-US" dirty="0"/>
              <a:t> （</a:t>
            </a:r>
            <a:r>
              <a:rPr lang="en-US" altLang="zh-CN" dirty="0"/>
              <a:t>1</a:t>
            </a:r>
            <a:r>
              <a:rPr lang="zh-CN" altLang="en-US" dirty="0"/>
              <a:t>）求中断驱动 </a:t>
            </a:r>
            <a:r>
              <a:rPr lang="en-US" altLang="zh-CN" dirty="0"/>
              <a:t>I/O </a:t>
            </a:r>
            <a:r>
              <a:rPr lang="zh-CN" altLang="en-US" dirty="0"/>
              <a:t>方式中的 </a:t>
            </a:r>
            <a:r>
              <a:rPr lang="en-US" altLang="zh-CN" dirty="0"/>
              <a:t>CPU </a:t>
            </a:r>
            <a:r>
              <a:rPr lang="zh-CN" altLang="en-US" dirty="0"/>
              <a:t>占用率。</a:t>
            </a:r>
            <a:endParaRPr lang="zh-CN" altLang="en-US" dirty="0"/>
          </a:p>
          <a:p>
            <a:pPr marL="0" indent="0">
              <a:buNone/>
            </a:pPr>
            <a:r>
              <a:rPr lang="zh-CN" altLang="en-US" dirty="0"/>
              <a:t> （</a:t>
            </a:r>
            <a:r>
              <a:rPr lang="en-US" altLang="zh-CN" dirty="0"/>
              <a:t>2</a:t>
            </a:r>
            <a:r>
              <a:rPr lang="zh-CN" altLang="en-US" dirty="0"/>
              <a:t>）如果硬盘速率提高到 </a:t>
            </a:r>
            <a:r>
              <a:rPr lang="en-US" altLang="zh-CN" dirty="0"/>
              <a:t>60MB/s</a:t>
            </a:r>
            <a:r>
              <a:rPr lang="zh-CN" altLang="en-US" dirty="0"/>
              <a:t>，会发生什么情况？</a:t>
            </a:r>
            <a:endParaRPr lang="zh-CN" altLang="en-US"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a:t>本章主要内容</a:t>
            </a:r>
            <a:endParaRPr lang="zh-CN" altLang="en-US"/>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endParaRPr lang="zh-CN" altLang="en-US" b="1" dirty="0"/>
          </a:p>
          <a:p>
            <a:r>
              <a:rPr lang="en-US" altLang="zh-CN" b="1" dirty="0">
                <a:solidFill>
                  <a:srgbClr val="C00000"/>
                </a:solidFill>
                <a:effectLst>
                  <a:outerShdw blurRad="38100" dist="38100" dir="2700000" algn="tl">
                    <a:srgbClr val="000000">
                      <a:alpha val="43137"/>
                    </a:srgbClr>
                  </a:outerShdw>
                </a:effectLst>
              </a:rPr>
              <a:t>9.6 DMA</a:t>
            </a:r>
            <a:r>
              <a:rPr lang="zh-CN" altLang="en-US" b="1" dirty="0">
                <a:solidFill>
                  <a:srgbClr val="C00000"/>
                </a:solidFill>
                <a:effectLst>
                  <a:outerShdw blurRad="38100" dist="38100" dir="2700000" algn="tl">
                    <a:srgbClr val="000000">
                      <a:alpha val="43137"/>
                    </a:srgbClr>
                  </a:outerShdw>
                </a:effectLst>
              </a:rPr>
              <a:t>方式</a:t>
            </a:r>
            <a:endParaRPr lang="zh-CN" altLang="en-US" b="1" dirty="0">
              <a:solidFill>
                <a:srgbClr val="C00000"/>
              </a:solidFill>
              <a:effectLst>
                <a:outerShdw blurRad="38100" dist="38100" dir="2700000" algn="tl">
                  <a:srgbClr val="000000">
                    <a:alpha val="43137"/>
                  </a:srgbClr>
                </a:outerShdw>
              </a:effectLst>
            </a:endParaRPr>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输入</a:t>
            </a:r>
            <a:r>
              <a:rPr lang="en-US" altLang="zh-CN" dirty="0"/>
              <a:t>/</a:t>
            </a:r>
            <a:r>
              <a:rPr lang="zh-CN" altLang="en-US" dirty="0"/>
              <a:t>输出系统的组成与功能</a:t>
            </a:r>
            <a:endParaRPr lang="zh-CN" altLang="en-US" dirty="0"/>
          </a:p>
        </p:txBody>
      </p:sp>
      <p:sp>
        <p:nvSpPr>
          <p:cNvPr id="3" name="内容占位符 2"/>
          <p:cNvSpPr>
            <a:spLocks noGrp="1"/>
          </p:cNvSpPr>
          <p:nvPr>
            <p:ph idx="1"/>
          </p:nvPr>
        </p:nvSpPr>
        <p:spPr/>
        <p:txBody>
          <a:bodyPr>
            <a:normAutofit lnSpcReduction="10000"/>
          </a:bodyPr>
          <a:lstStyle/>
          <a:p>
            <a:r>
              <a:rPr lang="zh-CN" altLang="en-US" sz="2800" b="1" dirty="0">
                <a:sym typeface="Arial" panose="020B0604020202020204" pitchFamily="34" charset="0"/>
              </a:rPr>
              <a:t>外部设备、接口部件、总线</a:t>
            </a:r>
            <a:r>
              <a:rPr lang="zh-CN" altLang="en-US" sz="2800" dirty="0">
                <a:sym typeface="Arial" panose="020B0604020202020204" pitchFamily="34" charset="0"/>
              </a:rPr>
              <a:t>以及相应的</a:t>
            </a:r>
            <a:r>
              <a:rPr lang="zh-CN" altLang="en-US" sz="2800" b="1" dirty="0">
                <a:sym typeface="Arial" panose="020B0604020202020204" pitchFamily="34" charset="0"/>
              </a:rPr>
              <a:t>管理软件</a:t>
            </a:r>
            <a:r>
              <a:rPr lang="zh-CN" altLang="en-US" sz="2800" dirty="0">
                <a:sym typeface="Arial" panose="020B0604020202020204" pitchFamily="34" charset="0"/>
              </a:rPr>
              <a:t>统称为计算机的输入</a:t>
            </a:r>
            <a:r>
              <a:rPr lang="en-US" altLang="zh-CN" sz="2800" dirty="0">
                <a:sym typeface="Arial" panose="020B0604020202020204" pitchFamily="34" charset="0"/>
              </a:rPr>
              <a:t>/</a:t>
            </a:r>
            <a:r>
              <a:rPr lang="zh-CN" altLang="en-US" sz="2800" dirty="0">
                <a:sym typeface="Arial" panose="020B0604020202020204" pitchFamily="34" charset="0"/>
              </a:rPr>
              <a:t>输出系统，简称</a:t>
            </a:r>
            <a:r>
              <a:rPr lang="en-US" altLang="zh-CN" sz="2800" b="1" dirty="0">
                <a:sym typeface="Arial" panose="020B0604020202020204" pitchFamily="34" charset="0"/>
              </a:rPr>
              <a:t>I/O</a:t>
            </a:r>
            <a:r>
              <a:rPr lang="zh-CN" altLang="en-US" sz="2800" b="1" dirty="0">
                <a:sym typeface="Arial" panose="020B0604020202020204" pitchFamily="34" charset="0"/>
              </a:rPr>
              <a:t>系统</a:t>
            </a:r>
            <a:endParaRPr lang="en-US" altLang="zh-CN" sz="2800" b="1" dirty="0">
              <a:sym typeface="Arial" panose="020B0604020202020204" pitchFamily="34" charset="0"/>
            </a:endParaRPr>
          </a:p>
          <a:p>
            <a:pPr lvl="1"/>
            <a:r>
              <a:rPr lang="en-US" altLang="zh-CN" dirty="0">
                <a:cs typeface="Arial" panose="020B0604020202020204" pitchFamily="34" charset="0"/>
              </a:rPr>
              <a:t>I/O</a:t>
            </a:r>
            <a:r>
              <a:rPr lang="zh-CN" altLang="en-US" dirty="0">
                <a:cs typeface="Arial" panose="020B0604020202020204" pitchFamily="34" charset="0"/>
              </a:rPr>
              <a:t>硬件</a:t>
            </a:r>
            <a:endParaRPr lang="en-US" altLang="zh-CN" dirty="0">
              <a:cs typeface="Arial" panose="020B0604020202020204" pitchFamily="34" charset="0"/>
            </a:endParaRPr>
          </a:p>
          <a:p>
            <a:pPr lvl="2"/>
            <a:r>
              <a:rPr lang="zh-CN" altLang="en-US" dirty="0">
                <a:cs typeface="Arial" panose="020B0604020202020204" pitchFamily="34" charset="0"/>
              </a:rPr>
              <a:t>外设、控制器、</a:t>
            </a:r>
            <a:r>
              <a:rPr lang="en-US" altLang="zh-CN" dirty="0">
                <a:cs typeface="Arial" panose="020B0604020202020204" pitchFamily="34" charset="0"/>
              </a:rPr>
              <a:t>I/O</a:t>
            </a:r>
            <a:r>
              <a:rPr lang="zh-CN" altLang="en-US" dirty="0">
                <a:cs typeface="Arial" panose="020B0604020202020204" pitchFamily="34" charset="0"/>
              </a:rPr>
              <a:t>接口、总线</a:t>
            </a:r>
            <a:endParaRPr lang="en-US" altLang="zh-CN" dirty="0">
              <a:cs typeface="Arial" panose="020B0604020202020204" pitchFamily="34" charset="0"/>
            </a:endParaRPr>
          </a:p>
          <a:p>
            <a:pPr lvl="1"/>
            <a:r>
              <a:rPr lang="en-US" altLang="zh-CN" dirty="0">
                <a:cs typeface="Arial" panose="020B0604020202020204" pitchFamily="34" charset="0"/>
              </a:rPr>
              <a:t>I/O</a:t>
            </a:r>
            <a:r>
              <a:rPr lang="zh-CN" altLang="en-US" dirty="0">
                <a:cs typeface="Arial" panose="020B0604020202020204" pitchFamily="34" charset="0"/>
              </a:rPr>
              <a:t>软件</a:t>
            </a:r>
            <a:endParaRPr lang="en-US" altLang="zh-CN" dirty="0">
              <a:cs typeface="Arial" panose="020B0604020202020204" pitchFamily="34" charset="0"/>
            </a:endParaRPr>
          </a:p>
          <a:p>
            <a:pPr lvl="2"/>
            <a:r>
              <a:rPr lang="en-US" altLang="zh-CN" dirty="0">
                <a:cs typeface="Arial" panose="020B0604020202020204" pitchFamily="34" charset="0"/>
              </a:rPr>
              <a:t>OS</a:t>
            </a:r>
            <a:r>
              <a:rPr lang="zh-CN" altLang="en-US" dirty="0">
                <a:cs typeface="Arial" panose="020B0604020202020204" pitchFamily="34" charset="0"/>
              </a:rPr>
              <a:t>无关库，设备无关库，驱动</a:t>
            </a:r>
            <a:endParaRPr lang="zh-CN" altLang="en-US" dirty="0">
              <a:cs typeface="Arial" panose="020B0604020202020204" pitchFamily="34" charset="0"/>
            </a:endParaRPr>
          </a:p>
          <a:p>
            <a:pPr lvl="0"/>
            <a:r>
              <a:rPr lang="zh-CN" altLang="en-US" b="1" dirty="0">
                <a:cs typeface="Arial" panose="020B0604020202020204" pitchFamily="34" charset="0"/>
              </a:rPr>
              <a:t>主要功能</a:t>
            </a:r>
            <a:endParaRPr lang="zh-CN" altLang="en-US" dirty="0">
              <a:cs typeface="Arial" panose="020B0604020202020204" pitchFamily="34" charset="0"/>
            </a:endParaRPr>
          </a:p>
          <a:p>
            <a:pPr lvl="1"/>
            <a:r>
              <a:rPr lang="zh-CN" altLang="en-US" sz="2000" dirty="0">
                <a:cs typeface="Arial" panose="020B0604020202020204" pitchFamily="34" charset="0"/>
                <a:sym typeface="+mn-ea"/>
              </a:rPr>
              <a:t>完成计算机内部二进制信息与外部多种信息形式间的交流</a:t>
            </a:r>
            <a:endParaRPr lang="en-US" altLang="zh-CN" sz="2000" dirty="0">
              <a:cs typeface="Arial" panose="020B0604020202020204" pitchFamily="34" charset="0"/>
            </a:endParaRPr>
          </a:p>
          <a:p>
            <a:pPr lvl="1"/>
            <a:r>
              <a:rPr lang="zh-CN" altLang="en-US" sz="2000" dirty="0">
                <a:cs typeface="Arial" panose="020B0604020202020204" pitchFamily="34" charset="0"/>
                <a:sym typeface="+mn-ea"/>
              </a:rPr>
              <a:t>保证</a:t>
            </a:r>
            <a:r>
              <a:rPr lang="en-US" altLang="zh-CN" sz="2000" dirty="0">
                <a:cs typeface="Arial" panose="020B0604020202020204" pitchFamily="34" charset="0"/>
                <a:sym typeface="+mn-ea"/>
              </a:rPr>
              <a:t>CPU</a:t>
            </a:r>
            <a:r>
              <a:rPr lang="zh-CN" altLang="en-US" sz="2000" dirty="0">
                <a:cs typeface="Arial" panose="020B0604020202020204" pitchFamily="34" charset="0"/>
                <a:sym typeface="+mn-ea"/>
              </a:rPr>
              <a:t>能够正确选择</a:t>
            </a:r>
            <a:r>
              <a:rPr lang="en-US" altLang="zh-CN" sz="2000" dirty="0">
                <a:cs typeface="Arial" panose="020B0604020202020204" pitchFamily="34" charset="0"/>
                <a:sym typeface="+mn-ea"/>
              </a:rPr>
              <a:t>I/O</a:t>
            </a:r>
            <a:r>
              <a:rPr lang="zh-CN" altLang="en-US" sz="2000" dirty="0">
                <a:cs typeface="Arial" panose="020B0604020202020204" pitchFamily="34" charset="0"/>
                <a:sym typeface="+mn-ea"/>
              </a:rPr>
              <a:t>设备并实现对其控制，与数据传输</a:t>
            </a:r>
            <a:endParaRPr lang="zh-CN" altLang="en-US" sz="2000" dirty="0">
              <a:cs typeface="Arial" panose="020B0604020202020204" pitchFamily="34" charset="0"/>
            </a:endParaRPr>
          </a:p>
          <a:p>
            <a:pPr lvl="1"/>
            <a:r>
              <a:rPr lang="zh-CN" altLang="en-US" sz="2000" dirty="0">
                <a:cs typeface="Arial" panose="020B0604020202020204" pitchFamily="34" charset="0"/>
                <a:sym typeface="+mn-ea"/>
              </a:rPr>
              <a:t>利用数据缓冲、合适的数据传送方式，实现主机外设间速度匹配</a:t>
            </a:r>
            <a:endParaRPr lang="zh-CN" altLang="en-US" dirty="0">
              <a:cs typeface="Arial" panose="020B0604020202020204" pitchFamily="34" charset="0"/>
            </a:endParaRPr>
          </a:p>
          <a:p>
            <a:endParaRPr lang="zh-CN" altLang="en-US" sz="2800" dirty="0">
              <a:cs typeface="Arial" panose="020B0604020202020204" pitchFamily="34" charset="0"/>
            </a:endParaRPr>
          </a:p>
          <a:p>
            <a:endParaRPr lang="zh-CN" altLang="en-US" sz="2800" b="1" dirty="0">
              <a:sym typeface="Arial" panose="020B0604020202020204" pitchFamily="34" charset="0"/>
            </a:endParaRPr>
          </a:p>
          <a:p>
            <a:endParaRPr lang="zh-CN" altLang="en-US" dirty="0"/>
          </a:p>
        </p:txBody>
      </p:sp>
      <p:pic>
        <p:nvPicPr>
          <p:cNvPr id="14" name="图片 13"/>
          <p:cNvPicPr>
            <a:picLocks noChangeAspect="1"/>
          </p:cNvPicPr>
          <p:nvPr/>
        </p:nvPicPr>
        <p:blipFill>
          <a:blip r:embed="rId1">
            <a:clrChange>
              <a:clrFrom>
                <a:srgbClr val="FFFFFF"/>
              </a:clrFrom>
              <a:clrTo>
                <a:srgbClr val="FFFFFF">
                  <a:alpha val="0"/>
                </a:srgbClr>
              </a:clrTo>
            </a:clrChange>
          </a:blip>
          <a:stretch>
            <a:fillRect/>
          </a:stretch>
        </p:blipFill>
        <p:spPr>
          <a:xfrm>
            <a:off x="7641543" y="2994589"/>
            <a:ext cx="3877357" cy="17520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基本概念</a:t>
            </a:r>
            <a:endParaRPr lang="zh-CN" altLang="en-US" dirty="0"/>
          </a:p>
        </p:txBody>
      </p:sp>
      <p:sp>
        <p:nvSpPr>
          <p:cNvPr id="3" name="内容占位符 2"/>
          <p:cNvSpPr>
            <a:spLocks noGrp="1"/>
          </p:cNvSpPr>
          <p:nvPr>
            <p:ph idx="1"/>
          </p:nvPr>
        </p:nvSpPr>
        <p:spPr/>
        <p:txBody>
          <a:bodyPr/>
          <a:lstStyle/>
          <a:p>
            <a:r>
              <a:rPr lang="zh-CN" altLang="en-US" b="1" dirty="0"/>
              <a:t>中断方式</a:t>
            </a:r>
            <a:endParaRPr lang="en-US" altLang="zh-CN" b="1" dirty="0"/>
          </a:p>
          <a:p>
            <a:pPr lvl="1"/>
            <a:r>
              <a:rPr lang="zh-CN" altLang="en-US" sz="2000" dirty="0"/>
              <a:t>传送一个数据执行一次中断服务子程序（几十条指令）</a:t>
            </a:r>
            <a:endParaRPr lang="en-US" altLang="zh-CN" sz="2000" dirty="0"/>
          </a:p>
          <a:p>
            <a:pPr lvl="1"/>
            <a:r>
              <a:rPr lang="zh-CN" altLang="en-US" sz="2000" dirty="0"/>
              <a:t>效率低下，不适合于高速传输的系统</a:t>
            </a:r>
            <a:endParaRPr lang="zh-CN" altLang="en-US" sz="2000" dirty="0"/>
          </a:p>
          <a:p>
            <a:r>
              <a:rPr lang="en-US" altLang="zh-CN" b="1" dirty="0"/>
              <a:t>DMA</a:t>
            </a:r>
            <a:r>
              <a:rPr lang="zh-CN" altLang="en-US" b="1" dirty="0"/>
              <a:t>方式</a:t>
            </a:r>
            <a:endParaRPr lang="en-US" altLang="zh-CN" b="1" dirty="0"/>
          </a:p>
          <a:p>
            <a:pPr lvl="1"/>
            <a:r>
              <a:rPr lang="zh-CN" altLang="en-US" sz="2000" dirty="0"/>
              <a:t>外设与主存间建立一个由硬件管理的数据通路（</a:t>
            </a:r>
            <a:r>
              <a:rPr lang="zh-CN" altLang="en-US" sz="2000" dirty="0">
                <a:solidFill>
                  <a:srgbClr val="00B050"/>
                </a:solidFill>
              </a:rPr>
              <a:t>虚拟通路，还是通过系统总线</a:t>
            </a:r>
            <a:r>
              <a:rPr lang="zh-CN" altLang="en-US" sz="2000" dirty="0"/>
              <a:t>）</a:t>
            </a:r>
            <a:endParaRPr lang="en-US" altLang="zh-CN" sz="2000" dirty="0"/>
          </a:p>
          <a:p>
            <a:pPr lvl="1"/>
            <a:r>
              <a:rPr lang="en-US" altLang="zh-CN" sz="2000" dirty="0"/>
              <a:t>CPU</a:t>
            </a:r>
            <a:r>
              <a:rPr lang="zh-CN" altLang="en-US" sz="2000" dirty="0"/>
              <a:t>不介入外设与主存的数据传送操作</a:t>
            </a:r>
            <a:endParaRPr lang="en-US" altLang="zh-CN" sz="2000" dirty="0"/>
          </a:p>
          <a:p>
            <a:pPr lvl="1"/>
            <a:r>
              <a:rPr lang="zh-CN" altLang="en-US" sz="2000" dirty="0"/>
              <a:t>减少</a:t>
            </a:r>
            <a:r>
              <a:rPr lang="en-US" altLang="zh-CN" sz="2000" dirty="0"/>
              <a:t>CPU</a:t>
            </a:r>
            <a:r>
              <a:rPr lang="zh-CN" altLang="en-US" sz="2000" dirty="0"/>
              <a:t>开销，提升效率</a:t>
            </a:r>
            <a:endParaRPr lang="zh-CN" altLang="en-US" sz="2000" dirty="0"/>
          </a:p>
          <a:p>
            <a:endParaRPr lang="zh-CN" altLang="en-US" dirty="0"/>
          </a:p>
        </p:txBody>
      </p:sp>
      <p:grpSp>
        <p:nvGrpSpPr>
          <p:cNvPr id="4" name="组合 3"/>
          <p:cNvGrpSpPr/>
          <p:nvPr/>
        </p:nvGrpSpPr>
        <p:grpSpPr>
          <a:xfrm>
            <a:off x="2870843" y="5211972"/>
            <a:ext cx="6947992" cy="1023728"/>
            <a:chOff x="3895725" y="8233092"/>
            <a:chExt cx="12420600" cy="1830070"/>
          </a:xfrm>
        </p:grpSpPr>
        <p:sp>
          <p:nvSpPr>
            <p:cNvPr id="5" name="直线 4"/>
            <p:cNvSpPr>
              <a:spLocks noChangeShapeType="1"/>
            </p:cNvSpPr>
            <p:nvPr/>
          </p:nvSpPr>
          <p:spPr bwMode="auto">
            <a:xfrm>
              <a:off x="3895725" y="8233092"/>
              <a:ext cx="12420600" cy="0"/>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6" name="矩形 5"/>
            <p:cNvSpPr>
              <a:spLocks noChangeArrowheads="1"/>
            </p:cNvSpPr>
            <p:nvPr/>
          </p:nvSpPr>
          <p:spPr bwMode="auto">
            <a:xfrm>
              <a:off x="4048231" y="9300633"/>
              <a:ext cx="1830070" cy="762529"/>
            </a:xfrm>
            <a:prstGeom prst="rect">
              <a:avLst/>
            </a:prstGeom>
            <a:solidFill>
              <a:srgbClr val="92D050"/>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en-US" altLang="zh-CN" sz="2000" kern="0">
                  <a:solidFill>
                    <a:srgbClr val="000000"/>
                  </a:solidFill>
                  <a:latin typeface="+mn-ea"/>
                  <a:ea typeface="+mn-ea"/>
                </a:rPr>
                <a:t>CPU</a:t>
              </a:r>
              <a:endParaRPr lang="en-US" altLang="zh-CN" sz="2000" kern="0">
                <a:solidFill>
                  <a:srgbClr val="000000"/>
                </a:solidFill>
                <a:latin typeface="+mn-ea"/>
                <a:ea typeface="+mn-ea"/>
              </a:endParaRPr>
            </a:p>
          </p:txBody>
        </p:sp>
        <p:sp>
          <p:nvSpPr>
            <p:cNvPr id="7" name="矩形 6"/>
            <p:cNvSpPr>
              <a:spLocks noChangeArrowheads="1"/>
            </p:cNvSpPr>
            <p:nvPr/>
          </p:nvSpPr>
          <p:spPr bwMode="auto">
            <a:xfrm>
              <a:off x="6335818" y="9300633"/>
              <a:ext cx="1830070" cy="762529"/>
            </a:xfrm>
            <a:prstGeom prst="rect">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zh-CN" altLang="en-US" sz="2000" kern="0" dirty="0">
                  <a:solidFill>
                    <a:srgbClr val="000000"/>
                  </a:solidFill>
                  <a:latin typeface="+mn-ea"/>
                  <a:ea typeface="+mn-ea"/>
                </a:rPr>
                <a:t>主存</a:t>
              </a:r>
              <a:endParaRPr lang="zh-CN" altLang="en-US" sz="2000" kern="0" dirty="0">
                <a:solidFill>
                  <a:srgbClr val="000000"/>
                </a:solidFill>
                <a:latin typeface="+mn-ea"/>
                <a:ea typeface="+mn-ea"/>
              </a:endParaRPr>
            </a:p>
          </p:txBody>
        </p:sp>
        <p:sp>
          <p:nvSpPr>
            <p:cNvPr id="8" name="矩形 7"/>
            <p:cNvSpPr>
              <a:spLocks noChangeArrowheads="1"/>
            </p:cNvSpPr>
            <p:nvPr/>
          </p:nvSpPr>
          <p:spPr bwMode="auto">
            <a:xfrm>
              <a:off x="9382125" y="9300633"/>
              <a:ext cx="1830070" cy="762529"/>
            </a:xfrm>
            <a:prstGeom prst="rect">
              <a:avLst/>
            </a:prstGeom>
            <a:solidFill>
              <a:srgbClr val="92D050"/>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en-US" altLang="zh-CN" sz="2000" kern="0" dirty="0">
                  <a:solidFill>
                    <a:srgbClr val="000000"/>
                  </a:solidFill>
                  <a:latin typeface="+mn-ea"/>
                  <a:ea typeface="+mn-ea"/>
                </a:rPr>
                <a:t>DMA</a:t>
              </a:r>
              <a:endParaRPr lang="en-US" altLang="zh-CN" sz="2000" kern="0" dirty="0">
                <a:solidFill>
                  <a:srgbClr val="000000"/>
                </a:solidFill>
                <a:latin typeface="+mn-ea"/>
                <a:ea typeface="+mn-ea"/>
              </a:endParaRPr>
            </a:p>
          </p:txBody>
        </p:sp>
        <p:sp>
          <p:nvSpPr>
            <p:cNvPr id="9" name="矩形 8"/>
            <p:cNvSpPr>
              <a:spLocks noChangeArrowheads="1"/>
            </p:cNvSpPr>
            <p:nvPr/>
          </p:nvSpPr>
          <p:spPr bwMode="auto">
            <a:xfrm>
              <a:off x="11820525" y="9300633"/>
              <a:ext cx="1830070" cy="76252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r>
                <a:rPr kumimoji="1" lang="zh-CN" altLang="en-US" sz="2000" dirty="0">
                  <a:latin typeface="+mn-ea"/>
                  <a:ea typeface="+mn-ea"/>
                </a:rPr>
                <a:t>接口</a:t>
              </a:r>
              <a:endParaRPr kumimoji="1" lang="zh-CN" altLang="en-US" sz="2000" dirty="0">
                <a:latin typeface="+mn-ea"/>
                <a:ea typeface="+mn-ea"/>
              </a:endParaRPr>
            </a:p>
          </p:txBody>
        </p:sp>
        <p:sp>
          <p:nvSpPr>
            <p:cNvPr id="10" name="矩形 9"/>
            <p:cNvSpPr>
              <a:spLocks noChangeArrowheads="1"/>
            </p:cNvSpPr>
            <p:nvPr/>
          </p:nvSpPr>
          <p:spPr bwMode="auto">
            <a:xfrm>
              <a:off x="14405610" y="9300633"/>
              <a:ext cx="1830070" cy="762529"/>
            </a:xfrm>
            <a:prstGeom prst="rect">
              <a:avLst/>
            </a:prstGeom>
            <a:solidFill>
              <a:schemeClr val="bg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r>
                <a:rPr kumimoji="1" lang="zh-CN" altLang="en-US" sz="2000" dirty="0">
                  <a:latin typeface="+mn-ea"/>
                  <a:ea typeface="+mn-ea"/>
                </a:rPr>
                <a:t>接口</a:t>
              </a:r>
              <a:endParaRPr kumimoji="1" lang="zh-CN" altLang="en-US" sz="2000" dirty="0">
                <a:latin typeface="+mn-ea"/>
                <a:ea typeface="+mn-ea"/>
              </a:endParaRPr>
            </a:p>
          </p:txBody>
        </p:sp>
        <p:sp>
          <p:nvSpPr>
            <p:cNvPr id="11" name="直线 10"/>
            <p:cNvSpPr>
              <a:spLocks noChangeShapeType="1"/>
            </p:cNvSpPr>
            <p:nvPr/>
          </p:nvSpPr>
          <p:spPr bwMode="auto">
            <a:xfrm>
              <a:off x="4963266"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2" name="直线 11"/>
            <p:cNvSpPr>
              <a:spLocks noChangeShapeType="1"/>
            </p:cNvSpPr>
            <p:nvPr/>
          </p:nvSpPr>
          <p:spPr bwMode="auto">
            <a:xfrm>
              <a:off x="7098347"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3" name="直线 12"/>
            <p:cNvSpPr>
              <a:spLocks noChangeShapeType="1"/>
            </p:cNvSpPr>
            <p:nvPr/>
          </p:nvSpPr>
          <p:spPr bwMode="auto">
            <a:xfrm>
              <a:off x="10220325"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4" name="直线 13"/>
            <p:cNvSpPr>
              <a:spLocks noChangeShapeType="1"/>
            </p:cNvSpPr>
            <p:nvPr/>
          </p:nvSpPr>
          <p:spPr bwMode="auto">
            <a:xfrm>
              <a:off x="12583054"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5" name="直线 14"/>
            <p:cNvSpPr>
              <a:spLocks noChangeShapeType="1"/>
            </p:cNvSpPr>
            <p:nvPr/>
          </p:nvSpPr>
          <p:spPr bwMode="auto">
            <a:xfrm>
              <a:off x="15320010" y="8233092"/>
              <a:ext cx="0" cy="106754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sp>
          <p:nvSpPr>
            <p:cNvPr id="16" name="直线 15"/>
            <p:cNvSpPr>
              <a:spLocks noChangeShapeType="1"/>
            </p:cNvSpPr>
            <p:nvPr/>
          </p:nvSpPr>
          <p:spPr bwMode="auto">
            <a:xfrm>
              <a:off x="8165888" y="9696454"/>
              <a:ext cx="1216237" cy="317"/>
            </a:xfrm>
            <a:prstGeom prst="line">
              <a:avLst/>
            </a:prstGeom>
            <a:noFill/>
            <a:ln w="38100">
              <a:solidFill>
                <a:srgbClr val="00B05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4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3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sz="6000">
                <a:latin typeface="+mn-ea"/>
                <a:ea typeface="+mn-ea"/>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1" name="矩形 2"/>
          <p:cNvSpPr>
            <a:spLocks noGrp="1" noChangeArrowheads="1"/>
          </p:cNvSpPr>
          <p:nvPr>
            <p:ph type="title"/>
          </p:nvPr>
        </p:nvSpPr>
        <p:spPr/>
        <p:txBody>
          <a:bodyPr/>
          <a:lstStyle/>
          <a:p>
            <a:pPr eaLnBrk="1" hangingPunct="1"/>
            <a:r>
              <a:rPr lang="en-US" altLang="zh-CN"/>
              <a:t>DMA</a:t>
            </a:r>
            <a:r>
              <a:rPr lang="zh-CN" altLang="en-US"/>
              <a:t>方式</a:t>
            </a:r>
            <a:endParaRPr lang="zh-CN" altLang="en-US"/>
          </a:p>
        </p:txBody>
      </p:sp>
      <p:sp>
        <p:nvSpPr>
          <p:cNvPr id="78852" name="矩形 3"/>
          <p:cNvSpPr>
            <a:spLocks noGrp="1" noChangeArrowheads="1"/>
          </p:cNvSpPr>
          <p:nvPr>
            <p:ph type="body" idx="1"/>
          </p:nvPr>
        </p:nvSpPr>
        <p:spPr/>
        <p:txBody>
          <a:bodyPr/>
          <a:lstStyle/>
          <a:p>
            <a:pPr eaLnBrk="1" hangingPunct="1"/>
            <a:r>
              <a:rPr lang="en-US" altLang="zh-CN"/>
              <a:t>DMA</a:t>
            </a:r>
            <a:r>
              <a:rPr lang="zh-CN" altLang="en-US"/>
              <a:t>基本概念</a:t>
            </a:r>
            <a:endParaRPr lang="zh-CN" altLang="en-US"/>
          </a:p>
          <a:p>
            <a:pPr eaLnBrk="1" hangingPunct="1"/>
            <a:r>
              <a:rPr lang="en-US" altLang="zh-CN"/>
              <a:t>DMA</a:t>
            </a:r>
            <a:r>
              <a:rPr lang="zh-CN" altLang="en-US"/>
              <a:t>传输方式</a:t>
            </a:r>
            <a:endParaRPr lang="zh-CN" altLang="en-US"/>
          </a:p>
          <a:p>
            <a:pPr eaLnBrk="1" hangingPunct="1"/>
            <a:r>
              <a:rPr lang="zh-CN" altLang="en-US"/>
              <a:t>基本</a:t>
            </a:r>
            <a:r>
              <a:rPr lang="en-US" altLang="zh-CN"/>
              <a:t>DMA</a:t>
            </a:r>
            <a:r>
              <a:rPr lang="zh-CN" altLang="en-US"/>
              <a:t>控制器</a:t>
            </a:r>
            <a:endParaRPr lang="zh-CN" altLang="en-US"/>
          </a:p>
          <a:p>
            <a:pPr eaLnBrk="1" hangingPunct="1">
              <a:buFont typeface="Wingdings" panose="05000000000000000000" pitchFamily="2" charset="2"/>
              <a:buNone/>
            </a:pPr>
            <a:endParaRPr lang="zh-CN" altLang="en-US"/>
          </a:p>
          <a:p>
            <a:pPr eaLnBrk="1" hangingPunct="1"/>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矩形 2"/>
          <p:cNvSpPr>
            <a:spLocks noGrp="1" noChangeArrowheads="1"/>
          </p:cNvSpPr>
          <p:nvPr>
            <p:ph type="title"/>
          </p:nvPr>
        </p:nvSpPr>
        <p:spPr/>
        <p:txBody>
          <a:bodyPr/>
          <a:lstStyle/>
          <a:p>
            <a:r>
              <a:rPr lang="zh-CN" altLang="en-US"/>
              <a:t>内存争用</a:t>
            </a:r>
            <a:endParaRPr lang="zh-CN" altLang="en-US"/>
          </a:p>
        </p:txBody>
      </p:sp>
      <p:sp>
        <p:nvSpPr>
          <p:cNvPr id="80900" name="矩形 3"/>
          <p:cNvSpPr>
            <a:spLocks noGrp="1" noChangeArrowheads="1"/>
          </p:cNvSpPr>
          <p:nvPr>
            <p:ph type="body" idx="1"/>
          </p:nvPr>
        </p:nvSpPr>
        <p:spPr/>
        <p:txBody>
          <a:bodyPr/>
          <a:lstStyle/>
          <a:p>
            <a:r>
              <a:rPr lang="zh-CN" altLang="en-US" b="1" dirty="0"/>
              <a:t>访存冲突</a:t>
            </a:r>
            <a:endParaRPr lang="en-US" altLang="zh-CN" b="1" dirty="0"/>
          </a:p>
          <a:p>
            <a:pPr lvl="1"/>
            <a:r>
              <a:rPr lang="en-US" altLang="zh-CN" sz="2400" dirty="0"/>
              <a:t>DMA</a:t>
            </a:r>
            <a:r>
              <a:rPr lang="zh-CN" altLang="en-US" sz="2400" dirty="0"/>
              <a:t>控制器直接访问内存</a:t>
            </a:r>
            <a:endParaRPr lang="en-US" altLang="zh-CN" sz="2400" dirty="0"/>
          </a:p>
          <a:p>
            <a:pPr lvl="1"/>
            <a:r>
              <a:rPr lang="en-US" altLang="zh-CN" sz="2400" dirty="0"/>
              <a:t>CPU</a:t>
            </a:r>
            <a:r>
              <a:rPr lang="zh-CN" altLang="en-US" sz="2400" dirty="0"/>
              <a:t>执行主程序   </a:t>
            </a:r>
            <a:r>
              <a:rPr lang="en-US" altLang="zh-CN" sz="2400" dirty="0"/>
              <a:t>(</a:t>
            </a:r>
            <a:r>
              <a:rPr lang="zh-CN" altLang="en-US" sz="2400" dirty="0"/>
              <a:t>需要访内</a:t>
            </a:r>
            <a:r>
              <a:rPr lang="en-US" altLang="zh-CN" sz="2400" dirty="0"/>
              <a:t>)</a:t>
            </a:r>
            <a:endParaRPr lang="en-US" altLang="zh-CN" sz="2400" dirty="0"/>
          </a:p>
          <a:p>
            <a:r>
              <a:rPr lang="zh-CN" altLang="en-US" b="1" dirty="0"/>
              <a:t>如何处理这种冲突？</a:t>
            </a:r>
            <a:endParaRPr lang="zh-CN" altLang="en-US" b="1" dirty="0"/>
          </a:p>
          <a:p>
            <a:pPr lvl="1"/>
            <a:r>
              <a:rPr lang="zh-CN" altLang="en-US" sz="2400" dirty="0"/>
              <a:t>停止</a:t>
            </a:r>
            <a:r>
              <a:rPr lang="en-US" altLang="zh-CN" sz="2400" dirty="0"/>
              <a:t>CPU</a:t>
            </a:r>
            <a:r>
              <a:rPr lang="zh-CN" altLang="en-US" sz="2400" dirty="0"/>
              <a:t>使用主存</a:t>
            </a:r>
            <a:endParaRPr lang="zh-CN" altLang="en-US" sz="2400" dirty="0"/>
          </a:p>
          <a:p>
            <a:pPr lvl="1"/>
            <a:r>
              <a:rPr lang="en-US" altLang="zh-CN" sz="2400" dirty="0"/>
              <a:t>DMA</a:t>
            </a:r>
            <a:r>
              <a:rPr lang="zh-CN" altLang="en-US" sz="2400" dirty="0"/>
              <a:t>与</a:t>
            </a:r>
            <a:r>
              <a:rPr lang="en-US" altLang="zh-CN" sz="2400" dirty="0"/>
              <a:t>CPU</a:t>
            </a:r>
            <a:r>
              <a:rPr lang="zh-CN" altLang="en-US" sz="2400" dirty="0"/>
              <a:t>交替使用主存</a:t>
            </a:r>
            <a:endParaRPr lang="zh-CN" altLang="en-US" sz="2400" dirty="0"/>
          </a:p>
          <a:p>
            <a:pPr lvl="1"/>
            <a:r>
              <a:rPr lang="zh-CN" altLang="en-US" sz="2400" dirty="0"/>
              <a:t>周期挪用法</a:t>
            </a:r>
            <a:endParaRPr lang="zh-CN" altLang="en-US"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矩形 2"/>
          <p:cNvSpPr>
            <a:spLocks noGrp="1" noChangeArrowheads="1"/>
          </p:cNvSpPr>
          <p:nvPr>
            <p:ph type="title"/>
          </p:nvPr>
        </p:nvSpPr>
        <p:spPr/>
        <p:txBody>
          <a:bodyPr/>
          <a:lstStyle/>
          <a:p>
            <a:r>
              <a:rPr lang="zh-CN" altLang="en-US"/>
              <a:t>停止</a:t>
            </a:r>
            <a:r>
              <a:rPr lang="en-US" altLang="zh-CN"/>
              <a:t>CPU</a:t>
            </a:r>
            <a:r>
              <a:rPr lang="zh-CN" altLang="en-US"/>
              <a:t>使用主存</a:t>
            </a:r>
            <a:endParaRPr lang="zh-CN" altLang="en-US"/>
          </a:p>
        </p:txBody>
      </p:sp>
      <p:sp>
        <p:nvSpPr>
          <p:cNvPr id="81924" name="矩形 3"/>
          <p:cNvSpPr>
            <a:spLocks noGrp="1" noChangeArrowheads="1"/>
          </p:cNvSpPr>
          <p:nvPr>
            <p:ph type="body" idx="1"/>
          </p:nvPr>
        </p:nvSpPr>
        <p:spPr/>
        <p:txBody>
          <a:bodyPr/>
          <a:lstStyle/>
          <a:p>
            <a:r>
              <a:rPr lang="en-US" altLang="zh-CN" dirty="0"/>
              <a:t>DMA</a:t>
            </a:r>
            <a:r>
              <a:rPr lang="zh-CN" altLang="en-US" dirty="0"/>
              <a:t>传送数据时，</a:t>
            </a:r>
            <a:r>
              <a:rPr lang="en-US" altLang="zh-CN" dirty="0"/>
              <a:t>CPU</a:t>
            </a:r>
            <a:r>
              <a:rPr lang="zh-CN" altLang="en-US" dirty="0"/>
              <a:t>停止使用主存</a:t>
            </a:r>
            <a:endParaRPr lang="en-US" altLang="zh-CN" dirty="0"/>
          </a:p>
          <a:p>
            <a:r>
              <a:rPr lang="zh-CN" altLang="en-US" dirty="0"/>
              <a:t>一批数据传送结束后，</a:t>
            </a:r>
            <a:r>
              <a:rPr lang="en-US" altLang="zh-CN" dirty="0"/>
              <a:t>DMA</a:t>
            </a:r>
            <a:r>
              <a:rPr lang="zh-CN" altLang="en-US" dirty="0"/>
              <a:t>再交还主存使用权</a:t>
            </a:r>
            <a:endParaRPr lang="zh-CN" altLang="en-US" dirty="0"/>
          </a:p>
          <a:p>
            <a:r>
              <a:rPr lang="en-US" altLang="zh-CN" dirty="0"/>
              <a:t>DMA</a:t>
            </a:r>
            <a:r>
              <a:rPr lang="zh-CN" altLang="en-US" dirty="0"/>
              <a:t>传送过程中，</a:t>
            </a:r>
            <a:r>
              <a:rPr lang="en-US" altLang="zh-CN" dirty="0"/>
              <a:t>CPU</a:t>
            </a:r>
            <a:r>
              <a:rPr lang="zh-CN" altLang="en-US" dirty="0"/>
              <a:t>处于等待状态</a:t>
            </a:r>
            <a:endParaRPr lang="zh-CN" altLang="en-US" dirty="0"/>
          </a:p>
          <a:p>
            <a:pPr marL="0" indent="0">
              <a:buNone/>
            </a:pPr>
            <a:endParaRPr lang="zh-CN" altLang="en-US" dirty="0"/>
          </a:p>
          <a:p>
            <a:endParaRPr lang="en-US"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矩形 2"/>
          <p:cNvSpPr>
            <a:spLocks noGrp="1" noChangeArrowheads="1"/>
          </p:cNvSpPr>
          <p:nvPr>
            <p:ph type="title"/>
          </p:nvPr>
        </p:nvSpPr>
        <p:spPr/>
        <p:txBody>
          <a:bodyPr/>
          <a:lstStyle/>
          <a:p>
            <a:r>
              <a:rPr lang="zh-CN" altLang="en-US"/>
              <a:t>停止</a:t>
            </a:r>
            <a:r>
              <a:rPr lang="en-US" altLang="zh-CN"/>
              <a:t>CPU</a:t>
            </a:r>
            <a:r>
              <a:rPr lang="zh-CN" altLang="en-US"/>
              <a:t>访内</a:t>
            </a:r>
            <a:endParaRPr lang="zh-CN" altLang="en-US"/>
          </a:p>
        </p:txBody>
      </p:sp>
      <p:sp>
        <p:nvSpPr>
          <p:cNvPr id="82948" name="矩形 4"/>
          <p:cNvSpPr>
            <a:spLocks noChangeArrowheads="1"/>
          </p:cNvSpPr>
          <p:nvPr/>
        </p:nvSpPr>
        <p:spPr bwMode="auto">
          <a:xfrm>
            <a:off x="2341181" y="3762972"/>
            <a:ext cx="7772400"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69900" indent="-469900">
              <a:lnSpc>
                <a:spcPct val="150000"/>
              </a:lnSpc>
              <a:spcBef>
                <a:spcPct val="20000"/>
              </a:spcBef>
              <a:buClr>
                <a:schemeClr val="accent2"/>
              </a:buClr>
            </a:pPr>
            <a:r>
              <a:rPr lang="en-US" altLang="zh-CN" sz="2100" dirty="0">
                <a:latin typeface="+mn-ea"/>
              </a:rPr>
              <a:t>1. DMA</a:t>
            </a:r>
            <a:r>
              <a:rPr lang="zh-CN" altLang="en-US" sz="2100" dirty="0">
                <a:latin typeface="+mn-ea"/>
              </a:rPr>
              <a:t>批量数据传输周期过长，</a:t>
            </a:r>
            <a:r>
              <a:rPr lang="en-US" altLang="zh-CN" sz="2100" dirty="0">
                <a:latin typeface="+mn-ea"/>
              </a:rPr>
              <a:t>CPU</a:t>
            </a:r>
            <a:r>
              <a:rPr lang="zh-CN" altLang="en-US" sz="2100" dirty="0">
                <a:latin typeface="+mn-ea"/>
              </a:rPr>
              <a:t>长期无法访内</a:t>
            </a:r>
            <a:r>
              <a:rPr lang="en-US" altLang="zh-CN" sz="2100" dirty="0">
                <a:latin typeface="+mn-ea"/>
              </a:rPr>
              <a:t>      </a:t>
            </a:r>
            <a:endParaRPr lang="en-US" altLang="zh-CN" sz="2100" dirty="0">
              <a:latin typeface="+mn-ea"/>
            </a:endParaRPr>
          </a:p>
          <a:p>
            <a:pPr marL="469900" indent="-469900">
              <a:lnSpc>
                <a:spcPct val="150000"/>
              </a:lnSpc>
              <a:spcBef>
                <a:spcPct val="20000"/>
              </a:spcBef>
              <a:buClr>
                <a:schemeClr val="accent2"/>
              </a:buClr>
            </a:pPr>
            <a:r>
              <a:rPr lang="en-US" altLang="zh-CN" sz="2100" dirty="0">
                <a:latin typeface="+mn-ea"/>
              </a:rPr>
              <a:t>2. </a:t>
            </a:r>
            <a:r>
              <a:rPr lang="zh-CN" altLang="en-US" sz="2100" dirty="0">
                <a:latin typeface="+mn-ea"/>
              </a:rPr>
              <a:t>外设传送两个数据的时间间隔大于存储周期，内存未充分利用</a:t>
            </a:r>
            <a:endParaRPr lang="zh-CN" altLang="en-US" sz="2100" dirty="0">
              <a:latin typeface="+mn-ea"/>
            </a:endParaRPr>
          </a:p>
        </p:txBody>
      </p:sp>
      <p:sp>
        <p:nvSpPr>
          <p:cNvPr id="82949" name="直线 5"/>
          <p:cNvSpPr>
            <a:spLocks noChangeShapeType="1"/>
          </p:cNvSpPr>
          <p:nvPr/>
        </p:nvSpPr>
        <p:spPr bwMode="auto">
          <a:xfrm>
            <a:off x="3657600" y="1709639"/>
            <a:ext cx="5943600" cy="0"/>
          </a:xfrm>
          <a:prstGeom prst="line">
            <a:avLst/>
          </a:prstGeom>
          <a:noFill/>
          <a:ln w="38100">
            <a:solidFill>
              <a:srgbClr val="FF99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0" name="直线 6"/>
          <p:cNvSpPr>
            <a:spLocks noChangeShapeType="1"/>
          </p:cNvSpPr>
          <p:nvPr/>
        </p:nvSpPr>
        <p:spPr bwMode="auto">
          <a:xfrm>
            <a:off x="3657600" y="2547839"/>
            <a:ext cx="1828800"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1" name="直线 7"/>
          <p:cNvSpPr>
            <a:spLocks noChangeShapeType="1"/>
          </p:cNvSpPr>
          <p:nvPr/>
        </p:nvSpPr>
        <p:spPr bwMode="auto">
          <a:xfrm>
            <a:off x="7467600" y="2547839"/>
            <a:ext cx="2133600"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2" name="直线 8"/>
          <p:cNvSpPr>
            <a:spLocks noChangeShapeType="1"/>
          </p:cNvSpPr>
          <p:nvPr/>
        </p:nvSpPr>
        <p:spPr bwMode="auto">
          <a:xfrm>
            <a:off x="5486400" y="3309839"/>
            <a:ext cx="1981200" cy="0"/>
          </a:xfrm>
          <a:prstGeom prst="line">
            <a:avLst/>
          </a:prstGeom>
          <a:noFill/>
          <a:ln w="3810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3" name="直线 9"/>
          <p:cNvSpPr>
            <a:spLocks noChangeShapeType="1"/>
          </p:cNvSpPr>
          <p:nvPr/>
        </p:nvSpPr>
        <p:spPr bwMode="auto">
          <a:xfrm>
            <a:off x="5486400" y="1557239"/>
            <a:ext cx="0" cy="19050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4" name="直线 10"/>
          <p:cNvSpPr>
            <a:spLocks noChangeShapeType="1"/>
          </p:cNvSpPr>
          <p:nvPr/>
        </p:nvSpPr>
        <p:spPr bwMode="auto">
          <a:xfrm>
            <a:off x="7467600" y="1557239"/>
            <a:ext cx="0" cy="1905000"/>
          </a:xfrm>
          <a:prstGeom prst="line">
            <a:avLst/>
          </a:prstGeom>
          <a:noFill/>
          <a:ln w="19050"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9" name="直线 12"/>
          <p:cNvSpPr>
            <a:spLocks noChangeShapeType="1"/>
          </p:cNvSpPr>
          <p:nvPr/>
        </p:nvSpPr>
        <p:spPr bwMode="auto">
          <a:xfrm>
            <a:off x="3431704" y="5488719"/>
            <a:ext cx="57912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0" name="直线 13"/>
          <p:cNvSpPr>
            <a:spLocks noChangeShapeType="1"/>
          </p:cNvSpPr>
          <p:nvPr/>
        </p:nvSpPr>
        <p:spPr bwMode="auto">
          <a:xfrm>
            <a:off x="3431704"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1" name="直线 14"/>
          <p:cNvSpPr>
            <a:spLocks noChangeShapeType="1"/>
          </p:cNvSpPr>
          <p:nvPr/>
        </p:nvSpPr>
        <p:spPr bwMode="auto">
          <a:xfrm>
            <a:off x="4269904" y="5336319"/>
            <a:ext cx="0" cy="685800"/>
          </a:xfrm>
          <a:prstGeom prst="line">
            <a:avLst/>
          </a:prstGeom>
          <a:noFill/>
          <a:ln w="9525">
            <a:solidFill>
              <a:srgbClr val="FF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2" name="直线 15"/>
          <p:cNvSpPr>
            <a:spLocks noChangeShapeType="1"/>
          </p:cNvSpPr>
          <p:nvPr/>
        </p:nvSpPr>
        <p:spPr bwMode="auto">
          <a:xfrm>
            <a:off x="4969024"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3" name="直线 16"/>
          <p:cNvSpPr>
            <a:spLocks noChangeShapeType="1"/>
          </p:cNvSpPr>
          <p:nvPr/>
        </p:nvSpPr>
        <p:spPr bwMode="auto">
          <a:xfrm>
            <a:off x="5883424" y="5336319"/>
            <a:ext cx="0" cy="685800"/>
          </a:xfrm>
          <a:prstGeom prst="line">
            <a:avLst/>
          </a:prstGeom>
          <a:noFill/>
          <a:ln w="9525">
            <a:solidFill>
              <a:srgbClr val="FF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4" name="直线 17"/>
          <p:cNvSpPr>
            <a:spLocks noChangeShapeType="1"/>
          </p:cNvSpPr>
          <p:nvPr/>
        </p:nvSpPr>
        <p:spPr bwMode="auto">
          <a:xfrm>
            <a:off x="6616080"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5" name="直线 18"/>
          <p:cNvSpPr>
            <a:spLocks noChangeShapeType="1"/>
          </p:cNvSpPr>
          <p:nvPr/>
        </p:nvSpPr>
        <p:spPr bwMode="auto">
          <a:xfrm>
            <a:off x="7454280" y="5336319"/>
            <a:ext cx="0" cy="685800"/>
          </a:xfrm>
          <a:prstGeom prst="line">
            <a:avLst/>
          </a:prstGeom>
          <a:noFill/>
          <a:ln w="9525">
            <a:solidFill>
              <a:srgbClr val="FF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6" name="直线 19"/>
          <p:cNvSpPr>
            <a:spLocks noChangeShapeType="1"/>
          </p:cNvSpPr>
          <p:nvPr/>
        </p:nvSpPr>
        <p:spPr bwMode="auto">
          <a:xfrm>
            <a:off x="8258944" y="5336319"/>
            <a:ext cx="0" cy="685800"/>
          </a:xfrm>
          <a:prstGeom prst="line">
            <a:avLst/>
          </a:prstGeom>
          <a:noFill/>
          <a:ln w="9525">
            <a:solidFill>
              <a:srgbClr val="FF33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7" name="直线 20"/>
          <p:cNvSpPr>
            <a:spLocks noChangeShapeType="1"/>
          </p:cNvSpPr>
          <p:nvPr/>
        </p:nvSpPr>
        <p:spPr bwMode="auto">
          <a:xfrm>
            <a:off x="3431704" y="5869719"/>
            <a:ext cx="838200"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8" name="直线 21"/>
          <p:cNvSpPr>
            <a:spLocks noChangeShapeType="1"/>
          </p:cNvSpPr>
          <p:nvPr/>
        </p:nvSpPr>
        <p:spPr bwMode="auto">
          <a:xfrm>
            <a:off x="5045224" y="5869719"/>
            <a:ext cx="838200"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69" name="直线 22"/>
          <p:cNvSpPr>
            <a:spLocks noChangeShapeType="1"/>
          </p:cNvSpPr>
          <p:nvPr/>
        </p:nvSpPr>
        <p:spPr bwMode="auto">
          <a:xfrm>
            <a:off x="6616080" y="5869719"/>
            <a:ext cx="838200" cy="0"/>
          </a:xfrm>
          <a:prstGeom prst="line">
            <a:avLst/>
          </a:prstGeom>
          <a:noFill/>
          <a:ln w="19050">
            <a:solidFill>
              <a:srgbClr val="6699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n-ea"/>
            </a:endParaRPr>
          </a:p>
        </p:txBody>
      </p:sp>
      <p:sp>
        <p:nvSpPr>
          <p:cNvPr id="82956" name="矩形 23"/>
          <p:cNvSpPr>
            <a:spLocks noChangeArrowheads="1"/>
          </p:cNvSpPr>
          <p:nvPr/>
        </p:nvSpPr>
        <p:spPr bwMode="auto">
          <a:xfrm>
            <a:off x="2303964" y="1412777"/>
            <a:ext cx="1415772" cy="535531"/>
          </a:xfrm>
          <a:prstGeom prst="rect">
            <a:avLst/>
          </a:prstGeom>
          <a:noFill/>
          <a:ln>
            <a:noFill/>
          </a:ln>
          <a:effectLst/>
          <a:extLst>
            <a:ext uri="{909E8E84-426E-40DD-AFC4-6F175D3DCCD1}">
              <a14:hiddenFill xmlns:a14="http://schemas.microsoft.com/office/drawing/2010/main">
                <a:solidFill>
                  <a:srgbClr val="9966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spcBef>
                <a:spcPct val="20000"/>
              </a:spcBef>
              <a:buClr>
                <a:schemeClr val="folHlink"/>
              </a:buClr>
              <a:buSzPct val="90000"/>
              <a:buFont typeface="Wingdings" panose="05000000000000000000" pitchFamily="2" charset="2"/>
              <a:buNone/>
            </a:pPr>
            <a:r>
              <a:rPr lang="zh-CN" altLang="en-US" sz="2400" b="1" dirty="0">
                <a:latin typeface="+mn-ea"/>
              </a:rPr>
              <a:t>内存工作</a:t>
            </a:r>
            <a:endParaRPr lang="zh-CN" altLang="en-US" sz="2400" b="1" dirty="0">
              <a:latin typeface="+mn-ea"/>
            </a:endParaRPr>
          </a:p>
        </p:txBody>
      </p:sp>
      <p:sp>
        <p:nvSpPr>
          <p:cNvPr id="82957" name="矩形 24"/>
          <p:cNvSpPr>
            <a:spLocks noChangeArrowheads="1"/>
          </p:cNvSpPr>
          <p:nvPr/>
        </p:nvSpPr>
        <p:spPr bwMode="auto">
          <a:xfrm>
            <a:off x="2279650" y="2133502"/>
            <a:ext cx="1447832" cy="535531"/>
          </a:xfrm>
          <a:prstGeom prst="rect">
            <a:avLst/>
          </a:prstGeom>
          <a:noFill/>
          <a:ln>
            <a:noFill/>
          </a:ln>
          <a:effectLst/>
          <a:extLst>
            <a:ext uri="{909E8E84-426E-40DD-AFC4-6F175D3DCCD1}">
              <a14:hiddenFill xmlns:a14="http://schemas.microsoft.com/office/drawing/2010/main">
                <a:solidFill>
                  <a:srgbClr val="9966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spcBef>
                <a:spcPct val="20000"/>
              </a:spcBef>
              <a:buClr>
                <a:schemeClr val="folHlink"/>
              </a:buClr>
              <a:buSzPct val="90000"/>
              <a:buFont typeface="Wingdings" panose="05000000000000000000" pitchFamily="2" charset="2"/>
              <a:buNone/>
            </a:pPr>
            <a:r>
              <a:rPr lang="en-US" altLang="zh-CN" sz="2400" b="1">
                <a:latin typeface="+mn-ea"/>
              </a:rPr>
              <a:t>CPU</a:t>
            </a:r>
            <a:r>
              <a:rPr lang="zh-CN" altLang="en-US" sz="2400" b="1">
                <a:latin typeface="+mn-ea"/>
              </a:rPr>
              <a:t>访内</a:t>
            </a:r>
            <a:endParaRPr lang="zh-CN" altLang="en-US" sz="2400" b="1">
              <a:latin typeface="+mn-ea"/>
            </a:endParaRPr>
          </a:p>
        </p:txBody>
      </p:sp>
      <p:sp>
        <p:nvSpPr>
          <p:cNvPr id="82958" name="矩形 25"/>
          <p:cNvSpPr>
            <a:spLocks noChangeArrowheads="1"/>
          </p:cNvSpPr>
          <p:nvPr/>
        </p:nvSpPr>
        <p:spPr bwMode="auto">
          <a:xfrm>
            <a:off x="2279650" y="2924077"/>
            <a:ext cx="1590500" cy="535531"/>
          </a:xfrm>
          <a:prstGeom prst="rect">
            <a:avLst/>
          </a:prstGeom>
          <a:noFill/>
          <a:ln>
            <a:noFill/>
          </a:ln>
          <a:effectLst/>
          <a:extLst>
            <a:ext uri="{909E8E84-426E-40DD-AFC4-6F175D3DCCD1}">
              <a14:hiddenFill xmlns:a14="http://schemas.microsoft.com/office/drawing/2010/main">
                <a:solidFill>
                  <a:srgbClr val="9966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spcBef>
                <a:spcPct val="20000"/>
              </a:spcBef>
              <a:buClr>
                <a:schemeClr val="folHlink"/>
              </a:buClr>
              <a:buSzPct val="90000"/>
              <a:buFont typeface="Wingdings" panose="05000000000000000000" pitchFamily="2" charset="2"/>
              <a:buNone/>
            </a:pPr>
            <a:r>
              <a:rPr lang="en-US" altLang="zh-CN" sz="2400" b="1">
                <a:latin typeface="+mn-ea"/>
              </a:rPr>
              <a:t>DMA</a:t>
            </a:r>
            <a:r>
              <a:rPr lang="zh-CN" altLang="en-US" sz="2400" b="1">
                <a:latin typeface="+mn-ea"/>
              </a:rPr>
              <a:t>访内</a:t>
            </a:r>
            <a:endParaRPr lang="zh-CN" altLang="en-US" sz="2400" b="1">
              <a:latin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DMA</a:t>
            </a:r>
            <a:r>
              <a:rPr lang="zh-CN" altLang="en-US" dirty="0"/>
              <a:t>与</a:t>
            </a:r>
            <a:r>
              <a:rPr lang="en-US" altLang="zh-CN" dirty="0"/>
              <a:t>CPU</a:t>
            </a:r>
            <a:r>
              <a:rPr lang="zh-CN" altLang="en-US" dirty="0"/>
              <a:t>交替使用主存</a:t>
            </a:r>
            <a:endParaRPr lang="zh-CN" altLang="en-US" dirty="0"/>
          </a:p>
        </p:txBody>
      </p:sp>
      <p:sp>
        <p:nvSpPr>
          <p:cNvPr id="3" name="内容占位符 2"/>
          <p:cNvSpPr>
            <a:spLocks noGrp="1"/>
          </p:cNvSpPr>
          <p:nvPr>
            <p:ph idx="1"/>
          </p:nvPr>
        </p:nvSpPr>
        <p:spPr/>
        <p:txBody>
          <a:bodyPr/>
          <a:lstStyle/>
          <a:p>
            <a:r>
              <a:rPr lang="zh-CN" altLang="en-US" b="1" dirty="0"/>
              <a:t>每个存储周期分成两段</a:t>
            </a:r>
            <a:endParaRPr lang="zh-CN" altLang="en-US" b="1" dirty="0"/>
          </a:p>
          <a:p>
            <a:pPr lvl="1"/>
            <a:r>
              <a:rPr lang="zh-CN" altLang="en-US" sz="2400" dirty="0"/>
              <a:t>一段用于</a:t>
            </a:r>
            <a:r>
              <a:rPr lang="en-US" altLang="zh-CN" sz="2400" dirty="0"/>
              <a:t>DMA</a:t>
            </a:r>
            <a:r>
              <a:rPr lang="zh-CN" altLang="en-US" sz="2400" dirty="0"/>
              <a:t>访问主存</a:t>
            </a:r>
            <a:endParaRPr lang="zh-CN" altLang="en-US" sz="2400" dirty="0"/>
          </a:p>
          <a:p>
            <a:pPr lvl="1"/>
            <a:r>
              <a:rPr lang="zh-CN" altLang="en-US" sz="2400" dirty="0"/>
              <a:t>一段用于</a:t>
            </a:r>
            <a:r>
              <a:rPr lang="en-US" altLang="zh-CN" sz="2400" dirty="0"/>
              <a:t>CPU</a:t>
            </a:r>
            <a:r>
              <a:rPr lang="zh-CN" altLang="en-US" sz="2400" dirty="0"/>
              <a:t>访问主存</a:t>
            </a:r>
            <a:endParaRPr lang="zh-CN" altLang="en-US" sz="2400" dirty="0"/>
          </a:p>
          <a:p>
            <a:r>
              <a:rPr lang="zh-CN" altLang="en-US" b="1" dirty="0"/>
              <a:t>无主存使用权移交过程</a:t>
            </a:r>
            <a:endParaRPr lang="zh-CN" altLang="en-US" b="1" dirty="0"/>
          </a:p>
          <a:p>
            <a:endParaRPr lang="zh-CN" altLang="en-US" dirty="0"/>
          </a:p>
          <a:p>
            <a:endParaRPr lang="zh-CN" altLang="en-US" dirty="0"/>
          </a:p>
        </p:txBody>
      </p:sp>
      <p:sp>
        <p:nvSpPr>
          <p:cNvPr id="4" name="直线 7"/>
          <p:cNvSpPr>
            <a:spLocks noChangeShapeType="1"/>
          </p:cNvSpPr>
          <p:nvPr/>
        </p:nvSpPr>
        <p:spPr bwMode="auto">
          <a:xfrm>
            <a:off x="6295832" y="3543300"/>
            <a:ext cx="0" cy="2693988"/>
          </a:xfrm>
          <a:prstGeom prst="line">
            <a:avLst/>
          </a:prstGeom>
          <a:noFill/>
          <a:ln w="38100" cap="rnd">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 name="组合 8"/>
          <p:cNvGrpSpPr/>
          <p:nvPr/>
        </p:nvGrpSpPr>
        <p:grpSpPr bwMode="auto">
          <a:xfrm>
            <a:off x="3432723" y="3759492"/>
            <a:ext cx="5596974" cy="1974558"/>
            <a:chOff x="1247" y="2931"/>
            <a:chExt cx="3118" cy="1100"/>
          </a:xfrm>
        </p:grpSpPr>
        <p:sp>
          <p:nvSpPr>
            <p:cNvPr id="6" name="直线 9"/>
            <p:cNvSpPr>
              <a:spLocks noChangeShapeType="1"/>
            </p:cNvSpPr>
            <p:nvPr/>
          </p:nvSpPr>
          <p:spPr bwMode="auto">
            <a:xfrm>
              <a:off x="1247" y="3164"/>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直线 10"/>
            <p:cNvSpPr>
              <a:spLocks noChangeShapeType="1"/>
            </p:cNvSpPr>
            <p:nvPr/>
          </p:nvSpPr>
          <p:spPr bwMode="auto">
            <a:xfrm>
              <a:off x="3785" y="3164"/>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直线 11"/>
            <p:cNvSpPr>
              <a:spLocks noChangeShapeType="1"/>
            </p:cNvSpPr>
            <p:nvPr/>
          </p:nvSpPr>
          <p:spPr bwMode="auto">
            <a:xfrm>
              <a:off x="1827" y="2933"/>
              <a:ext cx="195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直线 12"/>
            <p:cNvSpPr>
              <a:spLocks noChangeShapeType="1"/>
            </p:cNvSpPr>
            <p:nvPr/>
          </p:nvSpPr>
          <p:spPr bwMode="auto">
            <a:xfrm>
              <a:off x="1827" y="2933"/>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直线 13"/>
            <p:cNvSpPr>
              <a:spLocks noChangeShapeType="1"/>
            </p:cNvSpPr>
            <p:nvPr/>
          </p:nvSpPr>
          <p:spPr bwMode="auto">
            <a:xfrm>
              <a:off x="3785" y="2933"/>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直线 14"/>
            <p:cNvSpPr>
              <a:spLocks noChangeShapeType="1"/>
            </p:cNvSpPr>
            <p:nvPr/>
          </p:nvSpPr>
          <p:spPr bwMode="auto">
            <a:xfrm>
              <a:off x="1247" y="3626"/>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直线 15"/>
            <p:cNvSpPr>
              <a:spLocks noChangeShapeType="1"/>
            </p:cNvSpPr>
            <p:nvPr/>
          </p:nvSpPr>
          <p:spPr bwMode="auto">
            <a:xfrm>
              <a:off x="1827" y="3395"/>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直线 16"/>
            <p:cNvSpPr>
              <a:spLocks noChangeShapeType="1"/>
            </p:cNvSpPr>
            <p:nvPr/>
          </p:nvSpPr>
          <p:spPr bwMode="auto">
            <a:xfrm>
              <a:off x="1827" y="3395"/>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直线 17"/>
            <p:cNvSpPr>
              <a:spLocks noChangeShapeType="1"/>
            </p:cNvSpPr>
            <p:nvPr/>
          </p:nvSpPr>
          <p:spPr bwMode="auto">
            <a:xfrm>
              <a:off x="2842" y="3626"/>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直线 18"/>
            <p:cNvSpPr>
              <a:spLocks noChangeShapeType="1"/>
            </p:cNvSpPr>
            <p:nvPr/>
          </p:nvSpPr>
          <p:spPr bwMode="auto">
            <a:xfrm>
              <a:off x="2842" y="3395"/>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直线 19"/>
            <p:cNvSpPr>
              <a:spLocks noChangeShapeType="1"/>
            </p:cNvSpPr>
            <p:nvPr/>
          </p:nvSpPr>
          <p:spPr bwMode="auto">
            <a:xfrm>
              <a:off x="3857" y="3395"/>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直线 20"/>
            <p:cNvSpPr>
              <a:spLocks noChangeShapeType="1"/>
            </p:cNvSpPr>
            <p:nvPr/>
          </p:nvSpPr>
          <p:spPr bwMode="auto">
            <a:xfrm>
              <a:off x="3857" y="3395"/>
              <a:ext cx="50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直线 21"/>
            <p:cNvSpPr>
              <a:spLocks noChangeShapeType="1"/>
            </p:cNvSpPr>
            <p:nvPr/>
          </p:nvSpPr>
          <p:spPr bwMode="auto">
            <a:xfrm>
              <a:off x="1247" y="3800"/>
              <a:ext cx="58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直线 22"/>
            <p:cNvSpPr>
              <a:spLocks noChangeShapeType="1"/>
            </p:cNvSpPr>
            <p:nvPr/>
          </p:nvSpPr>
          <p:spPr bwMode="auto">
            <a:xfrm>
              <a:off x="1827" y="4031"/>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直线 23"/>
            <p:cNvSpPr>
              <a:spLocks noChangeShapeType="1"/>
            </p:cNvSpPr>
            <p:nvPr/>
          </p:nvSpPr>
          <p:spPr bwMode="auto">
            <a:xfrm>
              <a:off x="2842" y="3800"/>
              <a:ext cx="101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直线 24"/>
            <p:cNvSpPr>
              <a:spLocks noChangeShapeType="1"/>
            </p:cNvSpPr>
            <p:nvPr/>
          </p:nvSpPr>
          <p:spPr bwMode="auto">
            <a:xfrm>
              <a:off x="3857" y="4031"/>
              <a:ext cx="508"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直线 25"/>
            <p:cNvSpPr>
              <a:spLocks noChangeShapeType="1"/>
            </p:cNvSpPr>
            <p:nvPr/>
          </p:nvSpPr>
          <p:spPr bwMode="auto">
            <a:xfrm>
              <a:off x="1827" y="3800"/>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直线 26"/>
            <p:cNvSpPr>
              <a:spLocks noChangeShapeType="1"/>
            </p:cNvSpPr>
            <p:nvPr/>
          </p:nvSpPr>
          <p:spPr bwMode="auto">
            <a:xfrm>
              <a:off x="2842" y="3800"/>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直线 27"/>
            <p:cNvSpPr>
              <a:spLocks noChangeShapeType="1"/>
            </p:cNvSpPr>
            <p:nvPr/>
          </p:nvSpPr>
          <p:spPr bwMode="auto">
            <a:xfrm>
              <a:off x="3857" y="3800"/>
              <a:ext cx="0" cy="23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文本框 28"/>
            <p:cNvSpPr txBox="1">
              <a:spLocks noChangeArrowheads="1"/>
            </p:cNvSpPr>
            <p:nvPr/>
          </p:nvSpPr>
          <p:spPr bwMode="auto">
            <a:xfrm>
              <a:off x="2506" y="2931"/>
              <a:ext cx="674" cy="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zh-CN" altLang="en-US" sz="2000" dirty="0">
                  <a:solidFill>
                    <a:schemeClr val="tx1"/>
                  </a:solidFill>
                  <a:latin typeface="Times New Roman" panose="02020603050405020304" pitchFamily="18" charset="0"/>
                  <a:ea typeface="宋体" panose="02010600030101010101" pitchFamily="2" charset="-122"/>
                </a:rPr>
                <a:t>存储周期</a:t>
              </a:r>
              <a:endParaRPr kumimoji="1" lang="zh-CN" altLang="en-US" sz="2000" dirty="0">
                <a:solidFill>
                  <a:schemeClr val="tx1"/>
                </a:solidFill>
                <a:latin typeface="Times New Roman" panose="02020603050405020304" pitchFamily="18" charset="0"/>
                <a:ea typeface="宋体" panose="02010600030101010101" pitchFamily="2" charset="-122"/>
              </a:endParaRPr>
            </a:p>
          </p:txBody>
        </p:sp>
        <p:sp>
          <p:nvSpPr>
            <p:cNvPr id="26" name="文本框 29"/>
            <p:cNvSpPr txBox="1">
              <a:spLocks noChangeArrowheads="1"/>
            </p:cNvSpPr>
            <p:nvPr/>
          </p:nvSpPr>
          <p:spPr bwMode="auto">
            <a:xfrm>
              <a:off x="1900" y="3365"/>
              <a:ext cx="8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a:solidFill>
                    <a:schemeClr val="tx1"/>
                  </a:solidFill>
                  <a:latin typeface="Times New Roman" panose="02020603050405020304" pitchFamily="18" charset="0"/>
                  <a:ea typeface="宋体" panose="02010600030101010101" pitchFamily="2" charset="-122"/>
                </a:rPr>
                <a:t>DMA</a:t>
              </a:r>
              <a:r>
                <a:rPr kumimoji="1" lang="zh-CN" altLang="en-US" sz="2000">
                  <a:solidFill>
                    <a:schemeClr val="tx1"/>
                  </a:solidFill>
                  <a:latin typeface="Times New Roman" panose="02020603050405020304" pitchFamily="18" charset="0"/>
                  <a:ea typeface="宋体" panose="02010600030101010101" pitchFamily="2" charset="-122"/>
                </a:rPr>
                <a:t>访内</a:t>
              </a:r>
              <a:endParaRPr kumimoji="1" lang="zh-CN" altLang="en-US" sz="2000">
                <a:solidFill>
                  <a:schemeClr val="tx1"/>
                </a:solidFill>
                <a:latin typeface="Times New Roman" panose="02020603050405020304" pitchFamily="18" charset="0"/>
                <a:ea typeface="宋体" panose="02010600030101010101" pitchFamily="2" charset="-122"/>
              </a:endParaRPr>
            </a:p>
          </p:txBody>
        </p:sp>
        <p:sp>
          <p:nvSpPr>
            <p:cNvPr id="27" name="文本框 30"/>
            <p:cNvSpPr txBox="1">
              <a:spLocks noChangeArrowheads="1"/>
            </p:cNvSpPr>
            <p:nvPr/>
          </p:nvSpPr>
          <p:spPr bwMode="auto">
            <a:xfrm>
              <a:off x="2827" y="3759"/>
              <a:ext cx="7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a:solidFill>
                    <a:schemeClr val="tx1"/>
                  </a:solidFill>
                  <a:latin typeface="Times New Roman" panose="02020603050405020304" pitchFamily="18" charset="0"/>
                  <a:ea typeface="宋体" panose="02010600030101010101" pitchFamily="2" charset="-122"/>
                </a:rPr>
                <a:t>CPU</a:t>
              </a:r>
              <a:r>
                <a:rPr kumimoji="1" lang="zh-CN" altLang="en-US" sz="2000">
                  <a:solidFill>
                    <a:schemeClr val="tx1"/>
                  </a:solidFill>
                  <a:latin typeface="Times New Roman" panose="02020603050405020304" pitchFamily="18" charset="0"/>
                  <a:ea typeface="宋体" panose="02010600030101010101" pitchFamily="2" charset="-122"/>
                </a:rPr>
                <a:t>访内</a:t>
              </a:r>
              <a:endParaRPr kumimoji="1" lang="zh-CN" altLang="en-US" sz="2000">
                <a:solidFill>
                  <a:schemeClr val="tx1"/>
                </a:solidFill>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周期挪用法</a:t>
            </a:r>
            <a:endParaRPr lang="zh-CN" altLang="en-US" dirty="0"/>
          </a:p>
        </p:txBody>
      </p:sp>
      <p:sp>
        <p:nvSpPr>
          <p:cNvPr id="3" name="内容占位符 2"/>
          <p:cNvSpPr>
            <a:spLocks noGrp="1"/>
          </p:cNvSpPr>
          <p:nvPr>
            <p:ph idx="1"/>
          </p:nvPr>
        </p:nvSpPr>
        <p:spPr>
          <a:xfrm>
            <a:off x="487822" y="942764"/>
            <a:ext cx="11031078" cy="3366477"/>
          </a:xfrm>
        </p:spPr>
        <p:txBody>
          <a:bodyPr/>
          <a:lstStyle/>
          <a:p>
            <a:r>
              <a:rPr lang="en-US" altLang="zh-CN" dirty="0"/>
              <a:t>DMA</a:t>
            </a:r>
            <a:r>
              <a:rPr lang="zh-CN" altLang="en-US" dirty="0"/>
              <a:t>要求访问主存时，</a:t>
            </a:r>
            <a:r>
              <a:rPr lang="en-US" altLang="zh-CN" dirty="0"/>
              <a:t>CPU</a:t>
            </a:r>
            <a:r>
              <a:rPr lang="zh-CN" altLang="en-US" dirty="0"/>
              <a:t>暂停</a:t>
            </a:r>
            <a:r>
              <a:rPr lang="zh-CN" altLang="en-US" b="1" dirty="0">
                <a:solidFill>
                  <a:srgbClr val="3333CC"/>
                </a:solidFill>
              </a:rPr>
              <a:t>一个或多个存储周期</a:t>
            </a:r>
            <a:r>
              <a:rPr lang="zh-CN" altLang="en-US" dirty="0"/>
              <a:t>。</a:t>
            </a:r>
            <a:r>
              <a:rPr lang="zh-CN" altLang="en-US" dirty="0">
                <a:solidFill>
                  <a:srgbClr val="149C99"/>
                </a:solidFill>
              </a:rPr>
              <a:t>一个数据</a:t>
            </a:r>
            <a:r>
              <a:rPr lang="zh-CN" altLang="en-US" dirty="0"/>
              <a:t>传送结束后，</a:t>
            </a:r>
            <a:r>
              <a:rPr lang="en-US" altLang="zh-CN" dirty="0"/>
              <a:t>CPU</a:t>
            </a:r>
            <a:r>
              <a:rPr lang="zh-CN" altLang="en-US" dirty="0"/>
              <a:t>继续运行。</a:t>
            </a:r>
            <a:endParaRPr lang="zh-CN" altLang="en-US" dirty="0"/>
          </a:p>
          <a:p>
            <a:r>
              <a:rPr lang="en-US" altLang="zh-CN" dirty="0"/>
              <a:t>CPU</a:t>
            </a:r>
            <a:r>
              <a:rPr lang="zh-CN" altLang="en-US" dirty="0"/>
              <a:t>现场没有变动，仅延缓了指令的执行</a:t>
            </a:r>
            <a:endParaRPr lang="en-US" altLang="zh-CN" dirty="0"/>
          </a:p>
          <a:p>
            <a:pPr lvl="1"/>
            <a:r>
              <a:rPr lang="zh-CN" altLang="en-US" b="1" u="sng" dirty="0">
                <a:solidFill>
                  <a:srgbClr val="FF3300"/>
                </a:solidFill>
              </a:rPr>
              <a:t>周期挪用</a:t>
            </a:r>
            <a:r>
              <a:rPr lang="zh-CN" altLang="en-US" dirty="0"/>
              <a:t>，或称</a:t>
            </a:r>
            <a:r>
              <a:rPr lang="zh-CN" altLang="en-US" b="1" u="sng" dirty="0">
                <a:solidFill>
                  <a:srgbClr val="FF3300"/>
                </a:solidFill>
              </a:rPr>
              <a:t>周期窃取</a:t>
            </a:r>
            <a:r>
              <a:rPr lang="zh-CN" altLang="en-US" dirty="0"/>
              <a:t>。</a:t>
            </a:r>
            <a:endParaRPr lang="zh-CN" altLang="en-US" dirty="0"/>
          </a:p>
          <a:p>
            <a:r>
              <a:rPr lang="zh-CN" altLang="en-US" dirty="0"/>
              <a:t>如发生访存冲突，则</a:t>
            </a:r>
            <a:r>
              <a:rPr lang="en-US" altLang="zh-CN" dirty="0"/>
              <a:t>DMA</a:t>
            </a:r>
            <a:r>
              <a:rPr lang="zh-CN" altLang="en-US" dirty="0"/>
              <a:t>优先访问。</a:t>
            </a:r>
            <a:endParaRPr lang="zh-CN" altLang="en-US" dirty="0"/>
          </a:p>
          <a:p>
            <a:endParaRPr lang="zh-CN" altLang="en-US" dirty="0"/>
          </a:p>
        </p:txBody>
      </p:sp>
      <p:grpSp>
        <p:nvGrpSpPr>
          <p:cNvPr id="4" name="组合 6"/>
          <p:cNvGrpSpPr/>
          <p:nvPr/>
        </p:nvGrpSpPr>
        <p:grpSpPr bwMode="auto">
          <a:xfrm>
            <a:off x="3129022" y="4254500"/>
            <a:ext cx="5791200" cy="2198687"/>
            <a:chOff x="1182" y="2862"/>
            <a:chExt cx="3648" cy="1385"/>
          </a:xfrm>
        </p:grpSpPr>
        <p:sp>
          <p:nvSpPr>
            <p:cNvPr id="5" name="直线 7"/>
            <p:cNvSpPr>
              <a:spLocks noChangeShapeType="1"/>
            </p:cNvSpPr>
            <p:nvPr/>
          </p:nvSpPr>
          <p:spPr bwMode="auto">
            <a:xfrm>
              <a:off x="1182" y="3124"/>
              <a:ext cx="3648" cy="0"/>
            </a:xfrm>
            <a:prstGeom prst="line">
              <a:avLst/>
            </a:prstGeom>
            <a:noFill/>
            <a:ln w="38100">
              <a:solidFill>
                <a:srgbClr val="FF99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直线 8"/>
            <p:cNvSpPr>
              <a:spLocks noChangeShapeType="1"/>
            </p:cNvSpPr>
            <p:nvPr/>
          </p:nvSpPr>
          <p:spPr bwMode="auto">
            <a:xfrm>
              <a:off x="1662"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直线 9"/>
            <p:cNvSpPr>
              <a:spLocks noChangeShapeType="1"/>
            </p:cNvSpPr>
            <p:nvPr/>
          </p:nvSpPr>
          <p:spPr bwMode="auto">
            <a:xfrm>
              <a:off x="233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直线 10"/>
            <p:cNvSpPr>
              <a:spLocks noChangeShapeType="1"/>
            </p:cNvSpPr>
            <p:nvPr/>
          </p:nvSpPr>
          <p:spPr bwMode="auto">
            <a:xfrm>
              <a:off x="305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直线 11"/>
            <p:cNvSpPr>
              <a:spLocks noChangeShapeType="1"/>
            </p:cNvSpPr>
            <p:nvPr/>
          </p:nvSpPr>
          <p:spPr bwMode="auto">
            <a:xfrm>
              <a:off x="377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直线 12"/>
            <p:cNvSpPr>
              <a:spLocks noChangeShapeType="1"/>
            </p:cNvSpPr>
            <p:nvPr/>
          </p:nvSpPr>
          <p:spPr bwMode="auto">
            <a:xfrm>
              <a:off x="4494" y="2980"/>
              <a:ext cx="0" cy="864"/>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直线 13"/>
            <p:cNvSpPr>
              <a:spLocks noChangeShapeType="1"/>
            </p:cNvSpPr>
            <p:nvPr/>
          </p:nvSpPr>
          <p:spPr bwMode="auto">
            <a:xfrm>
              <a:off x="1182" y="3652"/>
              <a:ext cx="187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直线 14"/>
            <p:cNvSpPr>
              <a:spLocks noChangeShapeType="1"/>
            </p:cNvSpPr>
            <p:nvPr/>
          </p:nvSpPr>
          <p:spPr bwMode="auto">
            <a:xfrm>
              <a:off x="3774" y="3652"/>
              <a:ext cx="105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直线 15"/>
            <p:cNvSpPr>
              <a:spLocks noChangeShapeType="1"/>
            </p:cNvSpPr>
            <p:nvPr/>
          </p:nvSpPr>
          <p:spPr bwMode="auto">
            <a:xfrm>
              <a:off x="3054" y="3412"/>
              <a:ext cx="720" cy="0"/>
            </a:xfrm>
            <a:prstGeom prst="line">
              <a:avLst/>
            </a:prstGeom>
            <a:noFill/>
            <a:ln w="38100">
              <a:solidFill>
                <a:srgbClr val="3333CC"/>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直线 16"/>
            <p:cNvSpPr>
              <a:spLocks noChangeShapeType="1"/>
            </p:cNvSpPr>
            <p:nvPr/>
          </p:nvSpPr>
          <p:spPr bwMode="auto">
            <a:xfrm>
              <a:off x="3054" y="3412"/>
              <a:ext cx="0"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直线 17"/>
            <p:cNvSpPr>
              <a:spLocks noChangeShapeType="1"/>
            </p:cNvSpPr>
            <p:nvPr/>
          </p:nvSpPr>
          <p:spPr bwMode="auto">
            <a:xfrm>
              <a:off x="3774" y="3412"/>
              <a:ext cx="0" cy="24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文本框 18"/>
            <p:cNvSpPr txBox="1">
              <a:spLocks noChangeArrowheads="1"/>
            </p:cNvSpPr>
            <p:nvPr/>
          </p:nvSpPr>
          <p:spPr bwMode="auto">
            <a:xfrm>
              <a:off x="1796" y="2862"/>
              <a:ext cx="25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dirty="0">
                  <a:solidFill>
                    <a:schemeClr val="tx1"/>
                  </a:solidFill>
                  <a:latin typeface="Times New Roman" panose="02020603050405020304" pitchFamily="18" charset="0"/>
                  <a:ea typeface="宋体" panose="02010600030101010101" pitchFamily="2" charset="-122"/>
                </a:rPr>
                <a:t>M1           M2</a:t>
              </a:r>
              <a:r>
                <a:rPr kumimoji="1" lang="en-US" altLang="zh-CN" sz="2400" dirty="0">
                  <a:solidFill>
                    <a:schemeClr val="tx1"/>
                  </a:solidFill>
                  <a:latin typeface="Times New Roman" panose="02020603050405020304" pitchFamily="18" charset="0"/>
                  <a:ea typeface="宋体" panose="02010600030101010101" pitchFamily="2" charset="-122"/>
                </a:rPr>
                <a:t>       </a:t>
              </a:r>
              <a:r>
                <a:rPr kumimoji="1" lang="zh-CN" altLang="en-US" sz="1800" dirty="0">
                  <a:solidFill>
                    <a:schemeClr val="tx1"/>
                  </a:solidFill>
                  <a:latin typeface="Times New Roman" panose="02020603050405020304" pitchFamily="18" charset="0"/>
                  <a:ea typeface="宋体" panose="02010600030101010101" pitchFamily="2" charset="-122"/>
                </a:rPr>
                <a:t>存储周期           </a:t>
              </a:r>
              <a:r>
                <a:rPr kumimoji="1" lang="en-US" altLang="zh-CN" sz="1800" dirty="0">
                  <a:solidFill>
                    <a:schemeClr val="tx1"/>
                  </a:solidFill>
                  <a:latin typeface="Times New Roman" panose="02020603050405020304" pitchFamily="18" charset="0"/>
                  <a:ea typeface="宋体" panose="02010600030101010101" pitchFamily="2" charset="-122"/>
                </a:rPr>
                <a:t>M3</a:t>
              </a:r>
              <a:endParaRPr kumimoji="1" lang="en-US" altLang="zh-CN" sz="1800" dirty="0">
                <a:solidFill>
                  <a:schemeClr val="tx1"/>
                </a:solidFill>
                <a:latin typeface="Times New Roman" panose="02020603050405020304" pitchFamily="18" charset="0"/>
                <a:ea typeface="宋体" panose="02010600030101010101" pitchFamily="2" charset="-122"/>
              </a:endParaRPr>
            </a:p>
          </p:txBody>
        </p:sp>
        <p:sp>
          <p:nvSpPr>
            <p:cNvPr id="17" name="文本框 19"/>
            <p:cNvSpPr txBox="1">
              <a:spLocks noChangeArrowheads="1"/>
            </p:cNvSpPr>
            <p:nvPr/>
          </p:nvSpPr>
          <p:spPr bwMode="auto">
            <a:xfrm>
              <a:off x="3092" y="3421"/>
              <a:ext cx="490"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r>
                <a:rPr kumimoji="1" lang="en-US" altLang="zh-CN" sz="2000">
                  <a:solidFill>
                    <a:srgbClr val="FF3300"/>
                  </a:solidFill>
                  <a:latin typeface="Times New Roman" panose="02020603050405020304" pitchFamily="18" charset="0"/>
                  <a:ea typeface="宋体" panose="02010600030101010101" pitchFamily="2" charset="-122"/>
                </a:rPr>
                <a:t>DMA</a:t>
              </a:r>
              <a:endParaRPr kumimoji="1" lang="en-US" altLang="zh-CN" sz="2000">
                <a:solidFill>
                  <a:srgbClr val="FF3300"/>
                </a:solidFill>
                <a:latin typeface="Times New Roman" panose="02020603050405020304" pitchFamily="18" charset="0"/>
                <a:ea typeface="宋体" panose="02010600030101010101" pitchFamily="2" charset="-122"/>
              </a:endParaRPr>
            </a:p>
            <a:p>
              <a:pPr algn="l" eaLnBrk="1" hangingPunct="1"/>
              <a:r>
                <a:rPr kumimoji="1" lang="zh-CN" altLang="en-US" sz="2000">
                  <a:solidFill>
                    <a:srgbClr val="FF3300"/>
                  </a:solidFill>
                  <a:latin typeface="Times New Roman" panose="02020603050405020304" pitchFamily="18" charset="0"/>
                  <a:ea typeface="宋体" panose="02010600030101010101" pitchFamily="2" charset="-122"/>
                </a:rPr>
                <a:t>挪用</a:t>
              </a:r>
              <a:endParaRPr kumimoji="1" lang="zh-CN" altLang="en-US" sz="2000">
                <a:solidFill>
                  <a:srgbClr val="FF3300"/>
                </a:solidFill>
                <a:latin typeface="Times New Roman" panose="02020603050405020304" pitchFamily="18" charset="0"/>
                <a:ea typeface="宋体" panose="02010600030101010101" pitchFamily="2" charset="-122"/>
              </a:endParaRPr>
            </a:p>
            <a:p>
              <a:pPr algn="l" eaLnBrk="1" hangingPunct="1"/>
              <a:r>
                <a:rPr kumimoji="1" lang="zh-CN" altLang="en-US" sz="2000">
                  <a:solidFill>
                    <a:srgbClr val="FF3300"/>
                  </a:solidFill>
                  <a:latin typeface="Times New Roman" panose="02020603050405020304" pitchFamily="18" charset="0"/>
                  <a:ea typeface="宋体" panose="02010600030101010101" pitchFamily="2" charset="-122"/>
                </a:rPr>
                <a:t>传送</a:t>
              </a:r>
              <a:endParaRPr kumimoji="1" lang="zh-CN" altLang="en-US" sz="2000">
                <a:solidFill>
                  <a:srgbClr val="FF3300"/>
                </a:solidFill>
                <a:latin typeface="Times New Roman" panose="02020603050405020304" pitchFamily="18" charset="0"/>
                <a:ea typeface="宋体" panose="02010600030101010101" pitchFamily="2" charset="-122"/>
              </a:endParaRPr>
            </a:p>
            <a:p>
              <a:pPr algn="l" eaLnBrk="1" hangingPunct="1"/>
              <a:r>
                <a:rPr kumimoji="1" lang="zh-CN" altLang="en-US" sz="2000">
                  <a:solidFill>
                    <a:srgbClr val="FF3300"/>
                  </a:solidFill>
                  <a:latin typeface="Times New Roman" panose="02020603050405020304" pitchFamily="18" charset="0"/>
                  <a:ea typeface="宋体" panose="02010600030101010101" pitchFamily="2" charset="-122"/>
                </a:rPr>
                <a:t>数据</a:t>
              </a:r>
              <a:endParaRPr kumimoji="1" lang="zh-CN" altLang="en-US" sz="2000">
                <a:solidFill>
                  <a:srgbClr val="FF3300"/>
                </a:solidFill>
                <a:latin typeface="Times New Roman" panose="02020603050405020304" pitchFamily="18" charset="0"/>
                <a:ea typeface="宋体" panose="02010600030101010101" pitchFamily="2" charset="-122"/>
              </a:endParaRPr>
            </a:p>
          </p:txBody>
        </p:sp>
        <p:sp>
          <p:nvSpPr>
            <p:cNvPr id="18" name="直线 20"/>
            <p:cNvSpPr>
              <a:spLocks noChangeShapeType="1"/>
            </p:cNvSpPr>
            <p:nvPr/>
          </p:nvSpPr>
          <p:spPr bwMode="auto">
            <a:xfrm>
              <a:off x="1230" y="3412"/>
              <a:ext cx="1824" cy="0"/>
            </a:xfrm>
            <a:prstGeom prst="line">
              <a:avLst/>
            </a:prstGeom>
            <a:noFill/>
            <a:ln w="38100">
              <a:solidFill>
                <a:srgbClr val="3333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文本框 21"/>
            <p:cNvSpPr txBox="1">
              <a:spLocks noChangeArrowheads="1"/>
            </p:cNvSpPr>
            <p:nvPr/>
          </p:nvSpPr>
          <p:spPr bwMode="auto">
            <a:xfrm>
              <a:off x="1182" y="3940"/>
              <a:ext cx="1104" cy="237"/>
            </a:xfrm>
            <a:prstGeom prst="rect">
              <a:avLst/>
            </a:prstGeom>
            <a:noFill/>
            <a:ln w="9525">
              <a:solidFill>
                <a:srgbClr val="996633"/>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3800">
                  <a:solidFill>
                    <a:schemeClr val="tx2"/>
                  </a:solidFill>
                  <a:latin typeface="Verdana" panose="020B0604030504040204" pitchFamily="34" charset="0"/>
                  <a:ea typeface="华文新魏" panose="02010800040101010101" pitchFamily="2" charset="-122"/>
                </a:defRPr>
              </a:lvl1pPr>
              <a:lvl2pPr marL="742950" indent="-285750" eaLnBrk="0" hangingPunct="0">
                <a:defRPr sz="3800">
                  <a:solidFill>
                    <a:schemeClr val="tx2"/>
                  </a:solidFill>
                  <a:latin typeface="Verdana" panose="020B0604030504040204" pitchFamily="34" charset="0"/>
                  <a:ea typeface="华文新魏" panose="02010800040101010101" pitchFamily="2" charset="-122"/>
                </a:defRPr>
              </a:lvl2pPr>
              <a:lvl3pPr marL="1143000" indent="-228600" eaLnBrk="0" hangingPunct="0">
                <a:defRPr sz="3800">
                  <a:solidFill>
                    <a:schemeClr val="tx2"/>
                  </a:solidFill>
                  <a:latin typeface="Verdana" panose="020B0604030504040204" pitchFamily="34" charset="0"/>
                  <a:ea typeface="华文新魏" panose="02010800040101010101" pitchFamily="2" charset="-122"/>
                </a:defRPr>
              </a:lvl3pPr>
              <a:lvl4pPr marL="1600200" indent="-228600" eaLnBrk="0" hangingPunct="0">
                <a:defRPr sz="3800">
                  <a:solidFill>
                    <a:schemeClr val="tx2"/>
                  </a:solidFill>
                  <a:latin typeface="Verdana" panose="020B0604030504040204" pitchFamily="34" charset="0"/>
                  <a:ea typeface="华文新魏" panose="02010800040101010101" pitchFamily="2" charset="-122"/>
                </a:defRPr>
              </a:lvl4pPr>
              <a:lvl5pPr marL="2057400" indent="-228600" eaLnBrk="0" hangingPunct="0">
                <a:defRPr sz="3800">
                  <a:solidFill>
                    <a:schemeClr val="tx2"/>
                  </a:solidFill>
                  <a:latin typeface="Verdana" panose="020B0604030504040204" pitchFamily="34" charset="0"/>
                  <a:ea typeface="华文新魏" panose="0201080004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华文新魏" panose="02010800040101010101" pitchFamily="2" charset="-122"/>
                </a:defRPr>
              </a:lvl9pPr>
            </a:lstStyle>
            <a:p>
              <a:pPr algn="l" eaLnBrk="1" hangingPunct="1">
                <a:spcBef>
                  <a:spcPct val="50000"/>
                </a:spcBef>
              </a:pPr>
              <a:r>
                <a:rPr kumimoji="1" lang="zh-CN" altLang="en-US" sz="1800">
                  <a:solidFill>
                    <a:schemeClr val="tx1"/>
                  </a:solidFill>
                  <a:latin typeface="Times New Roman" panose="02020603050405020304" pitchFamily="18" charset="0"/>
                  <a:ea typeface="宋体" panose="02010600030101010101" pitchFamily="2" charset="-122"/>
                </a:rPr>
                <a:t>外设准备数据</a:t>
              </a:r>
              <a:endParaRPr kumimoji="1" lang="zh-CN" altLang="en-US" sz="1800">
                <a:solidFill>
                  <a:schemeClr val="tx1"/>
                </a:solidFill>
                <a:latin typeface="Times New Roman" panose="02020603050405020304" pitchFamily="18" charset="0"/>
                <a:ea typeface="宋体" panose="02010600030101010101" pitchFamily="2" charset="-122"/>
              </a:endParaRPr>
            </a:p>
          </p:txBody>
        </p:sp>
        <p:sp>
          <p:nvSpPr>
            <p:cNvPr id="20" name="直线 22"/>
            <p:cNvSpPr>
              <a:spLocks noChangeShapeType="1"/>
            </p:cNvSpPr>
            <p:nvPr/>
          </p:nvSpPr>
          <p:spPr bwMode="auto">
            <a:xfrm flipV="1">
              <a:off x="1854" y="3412"/>
              <a:ext cx="288" cy="528"/>
            </a:xfrm>
            <a:prstGeom prst="line">
              <a:avLst/>
            </a:prstGeom>
            <a:noFill/>
            <a:ln w="9525">
              <a:solidFill>
                <a:srgbClr val="996633"/>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矩形 2"/>
          <p:cNvSpPr>
            <a:spLocks noGrp="1" noChangeArrowheads="1"/>
          </p:cNvSpPr>
          <p:nvPr>
            <p:ph type="title"/>
          </p:nvPr>
        </p:nvSpPr>
        <p:spPr/>
        <p:txBody>
          <a:bodyPr/>
          <a:lstStyle/>
          <a:p>
            <a:r>
              <a:rPr lang="en-US" altLang="zh-CN"/>
              <a:t>DMA</a:t>
            </a:r>
            <a:r>
              <a:rPr lang="zh-CN" altLang="en-US"/>
              <a:t>控制器</a:t>
            </a:r>
            <a:endParaRPr lang="zh-CN" altLang="en-US"/>
          </a:p>
        </p:txBody>
      </p:sp>
      <p:sp>
        <p:nvSpPr>
          <p:cNvPr id="4" name="文本框 4"/>
          <p:cNvSpPr txBox="1"/>
          <p:nvPr/>
        </p:nvSpPr>
        <p:spPr>
          <a:xfrm>
            <a:off x="2369721" y="1675645"/>
            <a:ext cx="1069898" cy="246221"/>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b="1">
                <a:latin typeface="微软雅黑" panose="020B0503020204020204" pitchFamily="34" charset="-122"/>
                <a:ea typeface="微软雅黑" panose="020B0503020204020204" pitchFamily="34" charset="-122"/>
                <a:cs typeface="宋体" panose="02010600030101010101" pitchFamily="2" charset="-122"/>
              </a:rPr>
              <a:t>系统总线</a:t>
            </a:r>
            <a:endParaRPr lang="zh-CN" sz="1600" b="1"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5" name="矩形 4"/>
          <p:cNvSpPr/>
          <p:nvPr/>
        </p:nvSpPr>
        <p:spPr>
          <a:xfrm>
            <a:off x="3225414" y="2356265"/>
            <a:ext cx="2189019" cy="3073564"/>
          </a:xfrm>
          <a:prstGeom prst="rect">
            <a:avLst/>
          </a:prstGeom>
          <a:solidFill>
            <a:schemeClr val="accent1">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4"/>
          <p:cNvSpPr txBox="1"/>
          <p:nvPr/>
        </p:nvSpPr>
        <p:spPr>
          <a:xfrm>
            <a:off x="3698670" y="2453970"/>
            <a:ext cx="1293829" cy="246221"/>
          </a:xfrm>
          <a:prstGeom prst="rect">
            <a:avLst/>
          </a:prstGeom>
          <a:noFill/>
          <a:ln w="3175">
            <a:noFill/>
          </a:ln>
        </p:spPr>
        <p:txBody>
          <a:bodyPr rot="0" spcFirstLastPara="0" vert="horz" wrap="square" lIns="0" tIns="0" rIns="0" bIns="0" numCol="1" spcCol="0" rtlCol="0" fromWordArt="0" anchor="ctr" anchorCtr="0" forceAA="0" compatLnSpc="1">
            <a:spAutoFit/>
          </a:bodyPr>
          <a:lstStyle>
            <a:defPPr>
              <a:defRPr lang="zh-CN"/>
            </a:defPPr>
            <a:lvl1pPr algn="ctr">
              <a:spcAft>
                <a:spcPts val="0"/>
              </a:spcAft>
              <a:defRPr b="1">
                <a:effectLst/>
                <a:latin typeface="微软雅黑" panose="020B0503020204020204" pitchFamily="34" charset="-122"/>
                <a:ea typeface="微软雅黑" panose="020B0503020204020204" pitchFamily="34" charset="-122"/>
                <a:cs typeface="宋体" panose="02010600030101010101" pitchFamily="2" charset="-122"/>
              </a:defRPr>
            </a:lvl1pPr>
          </a:lstStyle>
          <a:p>
            <a:r>
              <a:rPr lang="en-US" altLang="zh-CN" sz="1600"/>
              <a:t>DMA</a:t>
            </a:r>
            <a:r>
              <a:rPr lang="zh-CN" altLang="en-US" sz="1600"/>
              <a:t>控制器</a:t>
            </a:r>
            <a:endParaRPr lang="zh-CN" sz="1600" dirty="0"/>
          </a:p>
        </p:txBody>
      </p:sp>
      <p:cxnSp>
        <p:nvCxnSpPr>
          <p:cNvPr id="7" name="直接箭头连接符 6"/>
          <p:cNvCxnSpPr/>
          <p:nvPr/>
        </p:nvCxnSpPr>
        <p:spPr>
          <a:xfrm flipH="1">
            <a:off x="1151547" y="1561645"/>
            <a:ext cx="10047406" cy="0"/>
          </a:xfrm>
          <a:prstGeom prst="straightConnector1">
            <a:avLst/>
          </a:prstGeom>
          <a:ln w="69850">
            <a:solidFill>
              <a:schemeClr val="tx1"/>
            </a:solidFill>
            <a:headEnd type="none" w="sm" len="med"/>
            <a:tailEnd type="none" w="sm" len="sm"/>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1151547" y="2356265"/>
            <a:ext cx="1021498" cy="3073564"/>
            <a:chOff x="4429527" y="4006873"/>
            <a:chExt cx="1125139" cy="517588"/>
          </a:xfrm>
        </p:grpSpPr>
        <p:sp>
          <p:nvSpPr>
            <p:cNvPr id="9" name="矩形 8"/>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10" name="文本框 4"/>
            <p:cNvSpPr txBox="1"/>
            <p:nvPr/>
          </p:nvSpPr>
          <p:spPr>
            <a:xfrm>
              <a:off x="4506833" y="4240075"/>
              <a:ext cx="978208" cy="46647"/>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a:effectLst/>
                  <a:latin typeface="宋体" panose="02010600030101010101" pitchFamily="2" charset="-122"/>
                  <a:ea typeface="宋体" panose="02010600030101010101" pitchFamily="2" charset="-122"/>
                  <a:cs typeface="宋体" panose="02010600030101010101" pitchFamily="2" charset="-122"/>
                </a:rPr>
                <a:t>CPU</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11" name="组合 10"/>
          <p:cNvGrpSpPr/>
          <p:nvPr/>
        </p:nvGrpSpPr>
        <p:grpSpPr>
          <a:xfrm flipV="1">
            <a:off x="2178823" y="3009040"/>
            <a:ext cx="1043127" cy="1885664"/>
            <a:chOff x="2104407" y="1536501"/>
            <a:chExt cx="1686977" cy="1885664"/>
          </a:xfrm>
        </p:grpSpPr>
        <p:cxnSp>
          <p:nvCxnSpPr>
            <p:cNvPr id="12" name="直接箭头连接符 11"/>
            <p:cNvCxnSpPr/>
            <p:nvPr/>
          </p:nvCxnSpPr>
          <p:spPr>
            <a:xfrm>
              <a:off x="2104407" y="3422165"/>
              <a:ext cx="1686977" cy="0"/>
            </a:xfrm>
            <a:prstGeom prst="straightConnector1">
              <a:avLst/>
            </a:prstGeom>
            <a:ln w="22225">
              <a:solidFill>
                <a:schemeClr val="tx1"/>
              </a:solidFill>
              <a:headEnd type="triangle" w="med" len="lg"/>
              <a:tailEnd type="none" w="sm" len="sm"/>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104407" y="2990602"/>
              <a:ext cx="1686977" cy="0"/>
            </a:xfrm>
            <a:prstGeom prst="straightConnector1">
              <a:avLst/>
            </a:prstGeom>
            <a:ln w="22225">
              <a:solidFill>
                <a:schemeClr val="tx1"/>
              </a:solidFill>
              <a:headEnd type="triangle" w="med" len="lg"/>
              <a:tailEnd type="none" w="sm" len="sm"/>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104407" y="1536501"/>
              <a:ext cx="1686977" cy="0"/>
            </a:xfrm>
            <a:prstGeom prst="straightConnector1">
              <a:avLst/>
            </a:prstGeom>
            <a:ln w="22225">
              <a:solidFill>
                <a:schemeClr val="tx1"/>
              </a:solidFill>
              <a:headEnd type="triangle" w="med" len="lg"/>
              <a:tailEnd type="none" w="sm" len="sm"/>
            </a:ln>
          </p:spPr>
          <p:style>
            <a:lnRef idx="1">
              <a:schemeClr val="accent1"/>
            </a:lnRef>
            <a:fillRef idx="0">
              <a:schemeClr val="accent1"/>
            </a:fillRef>
            <a:effectRef idx="0">
              <a:schemeClr val="accent1"/>
            </a:effectRef>
            <a:fontRef idx="minor">
              <a:schemeClr val="tx1"/>
            </a:fontRef>
          </p:style>
        </p:cxnSp>
      </p:grpSp>
      <p:sp>
        <p:nvSpPr>
          <p:cNvPr id="15" name="文本框 4"/>
          <p:cNvSpPr txBox="1"/>
          <p:nvPr/>
        </p:nvSpPr>
        <p:spPr>
          <a:xfrm>
            <a:off x="1961631" y="2473941"/>
            <a:ext cx="1405160" cy="492443"/>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HOLD</a:t>
            </a:r>
            <a:endParaRPr lang="en-US" altLang="zh-CN" sz="1600">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总线请求</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 name="文本框 4"/>
          <p:cNvSpPr txBox="1"/>
          <p:nvPr/>
        </p:nvSpPr>
        <p:spPr>
          <a:xfrm>
            <a:off x="1979087" y="3444269"/>
            <a:ext cx="1405160" cy="492443"/>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HLDA</a:t>
            </a:r>
            <a:endParaRPr lang="en-US" altLang="zh-CN" sz="1600">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总线响应</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 name="文本框 4"/>
          <p:cNvSpPr txBox="1"/>
          <p:nvPr/>
        </p:nvSpPr>
        <p:spPr>
          <a:xfrm>
            <a:off x="2010506" y="4946669"/>
            <a:ext cx="1405160" cy="492443"/>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INTR</a:t>
            </a:r>
            <a:endParaRPr lang="en-US" altLang="zh-CN" sz="1600">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中断请求</a:t>
            </a:r>
            <a:endParaRPr lang="en-US" altLang="zh-CN" sz="1600">
              <a:latin typeface="宋体" panose="02010600030101010101" pitchFamily="2" charset="-122"/>
              <a:ea typeface="宋体" panose="02010600030101010101" pitchFamily="2" charset="-122"/>
              <a:cs typeface="宋体" panose="02010600030101010101" pitchFamily="2" charset="-122"/>
            </a:endParaRPr>
          </a:p>
        </p:txBody>
      </p:sp>
      <p:grpSp>
        <p:nvGrpSpPr>
          <p:cNvPr id="18" name="组合 17"/>
          <p:cNvGrpSpPr/>
          <p:nvPr/>
        </p:nvGrpSpPr>
        <p:grpSpPr>
          <a:xfrm>
            <a:off x="6457753" y="2368218"/>
            <a:ext cx="1021498" cy="2563804"/>
            <a:chOff x="7044262" y="2083046"/>
            <a:chExt cx="1021498" cy="3098554"/>
          </a:xfrm>
        </p:grpSpPr>
        <p:grpSp>
          <p:nvGrpSpPr>
            <p:cNvPr id="19" name="组合 18"/>
            <p:cNvGrpSpPr/>
            <p:nvPr/>
          </p:nvGrpSpPr>
          <p:grpSpPr>
            <a:xfrm>
              <a:off x="7044262" y="2083046"/>
              <a:ext cx="1021498" cy="2038349"/>
              <a:chOff x="4429527" y="4006873"/>
              <a:chExt cx="1125139" cy="517588"/>
            </a:xfrm>
          </p:grpSpPr>
          <p:sp>
            <p:nvSpPr>
              <p:cNvPr id="23" name="矩形 22"/>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24" name="文本框 4"/>
              <p:cNvSpPr txBox="1"/>
              <p:nvPr/>
            </p:nvSpPr>
            <p:spPr>
              <a:xfrm>
                <a:off x="4506833" y="4220895"/>
                <a:ext cx="978208" cy="85008"/>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a:effectLst/>
                    <a:latin typeface="宋体" panose="02010600030101010101" pitchFamily="2" charset="-122"/>
                    <a:ea typeface="宋体" panose="02010600030101010101" pitchFamily="2" charset="-122"/>
                    <a:cs typeface="宋体" panose="02010600030101010101" pitchFamily="2" charset="-122"/>
                  </a:rPr>
                  <a:t>I/O</a:t>
                </a:r>
                <a:r>
                  <a:rPr lang="zh-CN" altLang="en-US">
                    <a:effectLst/>
                    <a:latin typeface="宋体" panose="02010600030101010101" pitchFamily="2" charset="-122"/>
                    <a:ea typeface="宋体" panose="02010600030101010101" pitchFamily="2" charset="-122"/>
                    <a:cs typeface="宋体" panose="02010600030101010101" pitchFamily="2" charset="-122"/>
                  </a:rPr>
                  <a:t>接口</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20" name="组合 19"/>
            <p:cNvGrpSpPr/>
            <p:nvPr/>
          </p:nvGrpSpPr>
          <p:grpSpPr>
            <a:xfrm>
              <a:off x="7044262" y="4121395"/>
              <a:ext cx="1021498" cy="1060205"/>
              <a:chOff x="4429527" y="4006873"/>
              <a:chExt cx="1125139" cy="517588"/>
            </a:xfrm>
          </p:grpSpPr>
          <p:sp>
            <p:nvSpPr>
              <p:cNvPr id="21" name="矩形 20"/>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22" name="文本框 4"/>
              <p:cNvSpPr txBox="1"/>
              <p:nvPr/>
            </p:nvSpPr>
            <p:spPr>
              <a:xfrm>
                <a:off x="4506833" y="4181680"/>
                <a:ext cx="978208" cy="163436"/>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设备</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25" name="组合 24"/>
          <p:cNvGrpSpPr/>
          <p:nvPr/>
        </p:nvGrpSpPr>
        <p:grpSpPr>
          <a:xfrm>
            <a:off x="8251589" y="2370960"/>
            <a:ext cx="1021498" cy="2534556"/>
            <a:chOff x="7044262" y="2083046"/>
            <a:chExt cx="1021498" cy="3098554"/>
          </a:xfrm>
        </p:grpSpPr>
        <p:grpSp>
          <p:nvGrpSpPr>
            <p:cNvPr id="26" name="组合 25"/>
            <p:cNvGrpSpPr/>
            <p:nvPr/>
          </p:nvGrpSpPr>
          <p:grpSpPr>
            <a:xfrm>
              <a:off x="7044262" y="2083046"/>
              <a:ext cx="1021498" cy="2038349"/>
              <a:chOff x="4429527" y="4006873"/>
              <a:chExt cx="1125139" cy="517588"/>
            </a:xfrm>
          </p:grpSpPr>
          <p:sp>
            <p:nvSpPr>
              <p:cNvPr id="30" name="矩形 29"/>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31" name="文本框 4"/>
              <p:cNvSpPr txBox="1"/>
              <p:nvPr/>
            </p:nvSpPr>
            <p:spPr>
              <a:xfrm>
                <a:off x="4506833" y="4220404"/>
                <a:ext cx="978208" cy="8598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a:effectLst/>
                    <a:latin typeface="宋体" panose="02010600030101010101" pitchFamily="2" charset="-122"/>
                    <a:ea typeface="宋体" panose="02010600030101010101" pitchFamily="2" charset="-122"/>
                    <a:cs typeface="宋体" panose="02010600030101010101" pitchFamily="2" charset="-122"/>
                  </a:rPr>
                  <a:t>I/O</a:t>
                </a:r>
                <a:r>
                  <a:rPr lang="zh-CN" altLang="en-US">
                    <a:effectLst/>
                    <a:latin typeface="宋体" panose="02010600030101010101" pitchFamily="2" charset="-122"/>
                    <a:ea typeface="宋体" panose="02010600030101010101" pitchFamily="2" charset="-122"/>
                    <a:cs typeface="宋体" panose="02010600030101010101" pitchFamily="2" charset="-122"/>
                  </a:rPr>
                  <a:t>接口</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27" name="组合 26"/>
            <p:cNvGrpSpPr/>
            <p:nvPr/>
          </p:nvGrpSpPr>
          <p:grpSpPr>
            <a:xfrm>
              <a:off x="7044262" y="4121395"/>
              <a:ext cx="1021498" cy="1060205"/>
              <a:chOff x="4429527" y="4006873"/>
              <a:chExt cx="1125139" cy="517588"/>
            </a:xfrm>
          </p:grpSpPr>
          <p:sp>
            <p:nvSpPr>
              <p:cNvPr id="28" name="矩形 27"/>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29" name="文本框 4"/>
              <p:cNvSpPr txBox="1"/>
              <p:nvPr/>
            </p:nvSpPr>
            <p:spPr>
              <a:xfrm>
                <a:off x="4506833" y="4180738"/>
                <a:ext cx="978208" cy="165322"/>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设备</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grpSp>
        <p:nvGrpSpPr>
          <p:cNvPr id="32" name="组合 31"/>
          <p:cNvGrpSpPr/>
          <p:nvPr/>
        </p:nvGrpSpPr>
        <p:grpSpPr>
          <a:xfrm flipV="1">
            <a:off x="5425437" y="2985508"/>
            <a:ext cx="1043127" cy="431563"/>
            <a:chOff x="2114677" y="2990602"/>
            <a:chExt cx="1686977" cy="431563"/>
          </a:xfrm>
        </p:grpSpPr>
        <p:cxnSp>
          <p:nvCxnSpPr>
            <p:cNvPr id="33" name="直接箭头连接符 32"/>
            <p:cNvCxnSpPr/>
            <p:nvPr/>
          </p:nvCxnSpPr>
          <p:spPr>
            <a:xfrm>
              <a:off x="2114677" y="3422165"/>
              <a:ext cx="1686977" cy="0"/>
            </a:xfrm>
            <a:prstGeom prst="straightConnector1">
              <a:avLst/>
            </a:prstGeom>
            <a:ln w="22225">
              <a:solidFill>
                <a:schemeClr val="tx1"/>
              </a:solidFill>
              <a:headEnd type="triangle" w="med" len="lg"/>
              <a:tailEnd type="none" w="sm"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2114677" y="2990602"/>
              <a:ext cx="1686977" cy="0"/>
            </a:xfrm>
            <a:prstGeom prst="straightConnector1">
              <a:avLst/>
            </a:prstGeom>
            <a:ln w="22225">
              <a:solidFill>
                <a:schemeClr val="tx1"/>
              </a:solidFill>
              <a:headEnd type="triangle" w="med" len="lg"/>
              <a:tailEnd type="none" w="sm" len="lg"/>
            </a:ln>
          </p:spPr>
          <p:style>
            <a:lnRef idx="1">
              <a:schemeClr val="accent1"/>
            </a:lnRef>
            <a:fillRef idx="0">
              <a:schemeClr val="accent1"/>
            </a:fillRef>
            <a:effectRef idx="0">
              <a:schemeClr val="accent1"/>
            </a:effectRef>
            <a:fontRef idx="minor">
              <a:schemeClr val="tx1"/>
            </a:fontRef>
          </p:style>
        </p:cxnSp>
      </p:grpSp>
      <p:sp>
        <p:nvSpPr>
          <p:cNvPr id="35" name="文本框 4"/>
          <p:cNvSpPr txBox="1"/>
          <p:nvPr/>
        </p:nvSpPr>
        <p:spPr>
          <a:xfrm>
            <a:off x="5201894" y="2450409"/>
            <a:ext cx="1405160" cy="492443"/>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DREQ</a:t>
            </a:r>
            <a:endParaRPr lang="en-US" altLang="zh-CN" sz="1600">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en-US" altLang="zh-CN" sz="1600">
                <a:effectLst/>
                <a:latin typeface="宋体" panose="02010600030101010101" pitchFamily="2" charset="-122"/>
                <a:ea typeface="宋体" panose="02010600030101010101" pitchFamily="2" charset="-122"/>
                <a:cs typeface="宋体" panose="02010600030101010101" pitchFamily="2" charset="-122"/>
              </a:rPr>
              <a:t>DMA</a:t>
            </a:r>
            <a:r>
              <a:rPr lang="zh-CN" altLang="en-US" sz="1600">
                <a:effectLst/>
                <a:latin typeface="宋体" panose="02010600030101010101" pitchFamily="2" charset="-122"/>
                <a:ea typeface="宋体" panose="02010600030101010101" pitchFamily="2" charset="-122"/>
                <a:cs typeface="宋体" panose="02010600030101010101" pitchFamily="2" charset="-122"/>
              </a:rPr>
              <a:t>请求</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6" name="文本框 4"/>
          <p:cNvSpPr txBox="1"/>
          <p:nvPr/>
        </p:nvSpPr>
        <p:spPr>
          <a:xfrm>
            <a:off x="5219350" y="3429978"/>
            <a:ext cx="1405160" cy="492443"/>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DACK</a:t>
            </a:r>
            <a:endParaRPr lang="en-US" altLang="zh-CN" sz="1600">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DMA</a:t>
            </a:r>
            <a:r>
              <a:rPr lang="zh-CN" altLang="en-US" sz="1600">
                <a:latin typeface="宋体" panose="02010600030101010101" pitchFamily="2" charset="-122"/>
                <a:ea typeface="宋体" panose="02010600030101010101" pitchFamily="2" charset="-122"/>
                <a:cs typeface="宋体" panose="02010600030101010101" pitchFamily="2" charset="-122"/>
              </a:rPr>
              <a:t>响应</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37" name="直接箭头连接符 36"/>
          <p:cNvCxnSpPr/>
          <p:nvPr/>
        </p:nvCxnSpPr>
        <p:spPr>
          <a:xfrm>
            <a:off x="4319786" y="1573869"/>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1662296" y="158688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10177455" y="2365555"/>
            <a:ext cx="1021498" cy="3073509"/>
            <a:chOff x="7044262" y="2083046"/>
            <a:chExt cx="1021498" cy="3098555"/>
          </a:xfrm>
        </p:grpSpPr>
        <p:grpSp>
          <p:nvGrpSpPr>
            <p:cNvPr id="40" name="组合 39"/>
            <p:cNvGrpSpPr/>
            <p:nvPr/>
          </p:nvGrpSpPr>
          <p:grpSpPr>
            <a:xfrm>
              <a:off x="7044262" y="2083046"/>
              <a:ext cx="1021498" cy="2038349"/>
              <a:chOff x="4429527" y="4006873"/>
              <a:chExt cx="1125139" cy="517588"/>
            </a:xfrm>
          </p:grpSpPr>
          <p:sp>
            <p:nvSpPr>
              <p:cNvPr id="44" name="矩形 43"/>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45" name="文本框 4"/>
              <p:cNvSpPr txBox="1"/>
              <p:nvPr/>
            </p:nvSpPr>
            <p:spPr>
              <a:xfrm>
                <a:off x="4506833" y="4192488"/>
                <a:ext cx="978208" cy="141820"/>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a:latin typeface="宋体" panose="02010600030101010101" pitchFamily="2" charset="-122"/>
                    <a:ea typeface="宋体" panose="02010600030101010101" pitchFamily="2" charset="-122"/>
                    <a:cs typeface="宋体" panose="02010600030101010101" pitchFamily="2" charset="-122"/>
                  </a:rPr>
                  <a:t>内存</a:t>
                </a:r>
                <a:endParaRPr lang="en-US" altLang="zh-CN">
                  <a:latin typeface="宋体" panose="02010600030101010101" pitchFamily="2" charset="-122"/>
                  <a:ea typeface="宋体" panose="02010600030101010101" pitchFamily="2" charset="-122"/>
                  <a:cs typeface="宋体" panose="02010600030101010101" pitchFamily="2" charset="-122"/>
                </a:endParaRPr>
              </a:p>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控制器</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41" name="组合 40"/>
            <p:cNvGrpSpPr/>
            <p:nvPr/>
          </p:nvGrpSpPr>
          <p:grpSpPr>
            <a:xfrm>
              <a:off x="7044262" y="4121395"/>
              <a:ext cx="1021498" cy="1060205"/>
              <a:chOff x="4429527" y="4006873"/>
              <a:chExt cx="1125139" cy="517588"/>
            </a:xfrm>
          </p:grpSpPr>
          <p:sp>
            <p:nvSpPr>
              <p:cNvPr id="42" name="矩形 41"/>
              <p:cNvSpPr/>
              <p:nvPr/>
            </p:nvSpPr>
            <p:spPr>
              <a:xfrm>
                <a:off x="4429527" y="4006873"/>
                <a:ext cx="1125139" cy="51758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p>
            </p:txBody>
          </p:sp>
          <p:sp>
            <p:nvSpPr>
              <p:cNvPr id="43" name="文本框 4"/>
              <p:cNvSpPr txBox="1"/>
              <p:nvPr/>
            </p:nvSpPr>
            <p:spPr>
              <a:xfrm>
                <a:off x="4506833" y="4195233"/>
                <a:ext cx="978208" cy="136332"/>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a:effectLst/>
                    <a:latin typeface="宋体" panose="02010600030101010101" pitchFamily="2" charset="-122"/>
                    <a:ea typeface="宋体" panose="02010600030101010101" pitchFamily="2" charset="-122"/>
                    <a:cs typeface="宋体" panose="02010600030101010101" pitchFamily="2" charset="-122"/>
                  </a:rPr>
                  <a:t>内存</a:t>
                </a:r>
                <a:endParaRPr lang="zh-CN" dirty="0">
                  <a:effectLst/>
                  <a:latin typeface="宋体" panose="02010600030101010101" pitchFamily="2" charset="-122"/>
                  <a:ea typeface="宋体" panose="02010600030101010101" pitchFamily="2" charset="-122"/>
                  <a:cs typeface="宋体" panose="02010600030101010101" pitchFamily="2" charset="-122"/>
                </a:endParaRPr>
              </a:p>
            </p:txBody>
          </p:sp>
        </p:grpSp>
      </p:grpSp>
      <p:cxnSp>
        <p:nvCxnSpPr>
          <p:cNvPr id="46" name="直接箭头连接符 45"/>
          <p:cNvCxnSpPr/>
          <p:nvPr/>
        </p:nvCxnSpPr>
        <p:spPr>
          <a:xfrm>
            <a:off x="5414433" y="4359087"/>
            <a:ext cx="779992" cy="0"/>
          </a:xfrm>
          <a:prstGeom prst="straightConnector1">
            <a:avLst/>
          </a:prstGeom>
          <a:ln w="22225" cap="sq">
            <a:solidFill>
              <a:schemeClr val="tx1"/>
            </a:solidFill>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196156" y="4361486"/>
            <a:ext cx="0" cy="796361"/>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直接箭头连接符 47"/>
          <p:cNvCxnSpPr/>
          <p:nvPr/>
        </p:nvCxnSpPr>
        <p:spPr>
          <a:xfrm flipV="1">
            <a:off x="6197600" y="5164197"/>
            <a:ext cx="1520825" cy="1"/>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p:cNvCxnSpPr/>
          <p:nvPr/>
        </p:nvCxnSpPr>
        <p:spPr>
          <a:xfrm>
            <a:off x="7717559" y="2966384"/>
            <a:ext cx="0" cy="2189064"/>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直接箭头连接符 49"/>
          <p:cNvCxnSpPr/>
          <p:nvPr/>
        </p:nvCxnSpPr>
        <p:spPr>
          <a:xfrm>
            <a:off x="7717559" y="2966384"/>
            <a:ext cx="534030"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1" name="直接箭头连接符 50"/>
          <p:cNvCxnSpPr/>
          <p:nvPr/>
        </p:nvCxnSpPr>
        <p:spPr>
          <a:xfrm>
            <a:off x="7999268" y="3440603"/>
            <a:ext cx="252321"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51"/>
          <p:cNvCxnSpPr/>
          <p:nvPr/>
        </p:nvCxnSpPr>
        <p:spPr>
          <a:xfrm>
            <a:off x="7999268" y="3453558"/>
            <a:ext cx="0" cy="198204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3" name="直接箭头连接符 52"/>
          <p:cNvCxnSpPr/>
          <p:nvPr/>
        </p:nvCxnSpPr>
        <p:spPr>
          <a:xfrm>
            <a:off x="5952836" y="5439063"/>
            <a:ext cx="2041617"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4" name="直接箭头连接符 53"/>
          <p:cNvCxnSpPr/>
          <p:nvPr/>
        </p:nvCxnSpPr>
        <p:spPr>
          <a:xfrm>
            <a:off x="5428611" y="4752877"/>
            <a:ext cx="521050" cy="0"/>
          </a:xfrm>
          <a:prstGeom prst="straightConnector1">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5" name="直接连接符 54"/>
          <p:cNvCxnSpPr/>
          <p:nvPr/>
        </p:nvCxnSpPr>
        <p:spPr>
          <a:xfrm>
            <a:off x="5952836" y="4752877"/>
            <a:ext cx="0" cy="676952"/>
          </a:xfrm>
          <a:prstGeom prst="line">
            <a:avLst/>
          </a:prstGeom>
          <a:noFill/>
          <a:ln w="1905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sp>
        <p:nvSpPr>
          <p:cNvPr id="56" name="文本框 4"/>
          <p:cNvSpPr txBox="1"/>
          <p:nvPr/>
        </p:nvSpPr>
        <p:spPr>
          <a:xfrm>
            <a:off x="4989381" y="4780543"/>
            <a:ext cx="1405160" cy="246221"/>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DACK</a:t>
            </a:r>
            <a:endParaRPr lang="en-US" altLang="zh-CN" sz="1600">
              <a:latin typeface="宋体" panose="02010600030101010101" pitchFamily="2" charset="-122"/>
              <a:ea typeface="宋体" panose="02010600030101010101" pitchFamily="2" charset="-122"/>
              <a:cs typeface="宋体" panose="02010600030101010101" pitchFamily="2" charset="-122"/>
            </a:endParaRPr>
          </a:p>
        </p:txBody>
      </p:sp>
      <p:sp>
        <p:nvSpPr>
          <p:cNvPr id="57" name="文本框 4"/>
          <p:cNvSpPr txBox="1"/>
          <p:nvPr/>
        </p:nvSpPr>
        <p:spPr>
          <a:xfrm>
            <a:off x="4992499" y="4378124"/>
            <a:ext cx="1405160" cy="246221"/>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DREQ</a:t>
            </a:r>
            <a:endParaRPr lang="en-US" altLang="zh-CN" sz="1600">
              <a:latin typeface="宋体" panose="02010600030101010101" pitchFamily="2" charset="-122"/>
              <a:ea typeface="宋体" panose="02010600030101010101" pitchFamily="2" charset="-122"/>
              <a:cs typeface="宋体" panose="02010600030101010101" pitchFamily="2" charset="-122"/>
            </a:endParaRPr>
          </a:p>
        </p:txBody>
      </p:sp>
      <p:sp>
        <p:nvSpPr>
          <p:cNvPr id="58" name="文本框 4"/>
          <p:cNvSpPr txBox="1"/>
          <p:nvPr/>
        </p:nvSpPr>
        <p:spPr>
          <a:xfrm>
            <a:off x="7253231" y="2683906"/>
            <a:ext cx="1405160" cy="246221"/>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DREQ</a:t>
            </a:r>
            <a:endParaRPr lang="en-US" altLang="zh-CN" sz="1600">
              <a:latin typeface="宋体" panose="02010600030101010101" pitchFamily="2" charset="-122"/>
              <a:ea typeface="宋体" panose="02010600030101010101" pitchFamily="2" charset="-122"/>
              <a:cs typeface="宋体" panose="02010600030101010101" pitchFamily="2" charset="-122"/>
            </a:endParaRPr>
          </a:p>
        </p:txBody>
      </p:sp>
      <p:sp>
        <p:nvSpPr>
          <p:cNvPr id="59" name="文本框 4"/>
          <p:cNvSpPr txBox="1"/>
          <p:nvPr/>
        </p:nvSpPr>
        <p:spPr>
          <a:xfrm>
            <a:off x="7279974" y="3173495"/>
            <a:ext cx="1405160" cy="246221"/>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DACK</a:t>
            </a:r>
            <a:endParaRPr lang="en-US" altLang="zh-CN" sz="1600">
              <a:latin typeface="宋体" panose="02010600030101010101" pitchFamily="2" charset="-122"/>
              <a:ea typeface="宋体" panose="02010600030101010101" pitchFamily="2" charset="-122"/>
              <a:cs typeface="宋体" panose="02010600030101010101" pitchFamily="2" charset="-122"/>
            </a:endParaRPr>
          </a:p>
        </p:txBody>
      </p:sp>
      <p:cxnSp>
        <p:nvCxnSpPr>
          <p:cNvPr id="60" name="直接箭头连接符 59"/>
          <p:cNvCxnSpPr/>
          <p:nvPr/>
        </p:nvCxnSpPr>
        <p:spPr>
          <a:xfrm>
            <a:off x="6936707" y="159617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8762338" y="159617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10587969" y="1596172"/>
            <a:ext cx="0" cy="769383"/>
          </a:xfrm>
          <a:prstGeom prst="straightConnector1">
            <a:avLst/>
          </a:prstGeom>
          <a:ln w="508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3" name="组合 62"/>
          <p:cNvGrpSpPr/>
          <p:nvPr/>
        </p:nvGrpSpPr>
        <p:grpSpPr>
          <a:xfrm>
            <a:off x="3433642" y="3190886"/>
            <a:ext cx="1768252" cy="359780"/>
            <a:chOff x="4429527" y="4006873"/>
            <a:chExt cx="1125139" cy="517588"/>
          </a:xfrm>
        </p:grpSpPr>
        <p:sp>
          <p:nvSpPr>
            <p:cNvPr id="64" name="矩形 63"/>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65" name="文本框 4"/>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字计数器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66" name="组合 65"/>
          <p:cNvGrpSpPr/>
          <p:nvPr/>
        </p:nvGrpSpPr>
        <p:grpSpPr>
          <a:xfrm>
            <a:off x="3433642" y="4518860"/>
            <a:ext cx="1768252" cy="359780"/>
            <a:chOff x="4429527" y="4006873"/>
            <a:chExt cx="1125139" cy="517588"/>
          </a:xfrm>
        </p:grpSpPr>
        <p:sp>
          <p:nvSpPr>
            <p:cNvPr id="67" name="矩形 66"/>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68" name="文本框 4"/>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状态寄存器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69" name="组合 68"/>
          <p:cNvGrpSpPr/>
          <p:nvPr/>
        </p:nvGrpSpPr>
        <p:grpSpPr>
          <a:xfrm>
            <a:off x="3433642" y="3633544"/>
            <a:ext cx="1768252" cy="359780"/>
            <a:chOff x="4429527" y="4006873"/>
            <a:chExt cx="1125139" cy="517588"/>
          </a:xfrm>
        </p:grpSpPr>
        <p:sp>
          <p:nvSpPr>
            <p:cNvPr id="70" name="矩形 69"/>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71" name="文本框 4"/>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数据缓冲寄存器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72" name="组合 71"/>
          <p:cNvGrpSpPr/>
          <p:nvPr/>
        </p:nvGrpSpPr>
        <p:grpSpPr>
          <a:xfrm>
            <a:off x="3433642" y="4961520"/>
            <a:ext cx="1768252" cy="359780"/>
            <a:chOff x="4429527" y="4006873"/>
            <a:chExt cx="1125139" cy="517588"/>
          </a:xfrm>
        </p:grpSpPr>
        <p:sp>
          <p:nvSpPr>
            <p:cNvPr id="73" name="矩形 72"/>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74" name="文本框 4"/>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1600">
                  <a:latin typeface="宋体" panose="02010600030101010101" pitchFamily="2" charset="-122"/>
                  <a:ea typeface="宋体" panose="02010600030101010101" pitchFamily="2" charset="-122"/>
                  <a:cs typeface="宋体" panose="02010600030101010101" pitchFamily="2" charset="-122"/>
                </a:rPr>
                <a:t>DMA</a:t>
              </a:r>
              <a:r>
                <a:rPr lang="zh-CN" altLang="en-US" sz="1600">
                  <a:latin typeface="宋体" panose="02010600030101010101" pitchFamily="2" charset="-122"/>
                  <a:ea typeface="宋体" panose="02010600030101010101" pitchFamily="2" charset="-122"/>
                  <a:cs typeface="宋体" panose="02010600030101010101" pitchFamily="2" charset="-122"/>
                </a:rPr>
                <a:t>控制逻辑</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75" name="组合 74"/>
          <p:cNvGrpSpPr/>
          <p:nvPr/>
        </p:nvGrpSpPr>
        <p:grpSpPr>
          <a:xfrm>
            <a:off x="3433642" y="2748228"/>
            <a:ext cx="1768252" cy="359780"/>
            <a:chOff x="4429527" y="4006873"/>
            <a:chExt cx="1125139" cy="517588"/>
          </a:xfrm>
        </p:grpSpPr>
        <p:sp>
          <p:nvSpPr>
            <p:cNvPr id="76" name="矩形 75"/>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77" name="文本框 4"/>
            <p:cNvSpPr txBox="1"/>
            <p:nvPr/>
          </p:nvSpPr>
          <p:spPr>
            <a:xfrm>
              <a:off x="4506833" y="4086289"/>
              <a:ext cx="978209" cy="35421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地址寄存器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grpSp>
        <p:nvGrpSpPr>
          <p:cNvPr id="78" name="组合 77"/>
          <p:cNvGrpSpPr/>
          <p:nvPr/>
        </p:nvGrpSpPr>
        <p:grpSpPr>
          <a:xfrm>
            <a:off x="3433642" y="4076202"/>
            <a:ext cx="1768252" cy="359780"/>
            <a:chOff x="4429527" y="4006873"/>
            <a:chExt cx="1125139" cy="517588"/>
          </a:xfrm>
        </p:grpSpPr>
        <p:sp>
          <p:nvSpPr>
            <p:cNvPr id="79" name="矩形 78"/>
            <p:cNvSpPr/>
            <p:nvPr/>
          </p:nvSpPr>
          <p:spPr>
            <a:xfrm>
              <a:off x="4429527" y="4006873"/>
              <a:ext cx="1125139" cy="51758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sz="1600"/>
            </a:p>
          </p:txBody>
        </p:sp>
        <p:sp>
          <p:nvSpPr>
            <p:cNvPr id="80" name="文本框 4"/>
            <p:cNvSpPr txBox="1"/>
            <p:nvPr/>
          </p:nvSpPr>
          <p:spPr>
            <a:xfrm>
              <a:off x="4506833" y="4086290"/>
              <a:ext cx="978209" cy="354219"/>
            </a:xfrm>
            <a:prstGeom prst="rect">
              <a:avLst/>
            </a:prstGeom>
            <a:noFill/>
            <a:ln w="3175">
              <a:noFill/>
            </a:ln>
          </p:spPr>
          <p:txBody>
            <a:bodyPr rot="0" spcFirstLastPara="0" vert="horz" wrap="square" lIns="0" tIns="0" rIns="0" bIns="0" numCol="1" spcCol="0" rtlCol="0" fromWordArt="0" anchor="ctr" anchorCtr="0" forceAA="0" compatLnSpc="1">
              <a:spAutoFit/>
            </a:bodyPr>
            <a:lstStyle/>
            <a:p>
              <a:pPr algn="ctr">
                <a:spcAft>
                  <a:spcPts val="0"/>
                </a:spcAft>
              </a:pPr>
              <a:r>
                <a:rPr lang="zh-CN" altLang="en-US" sz="1600">
                  <a:latin typeface="宋体" panose="02010600030101010101" pitchFamily="2" charset="-122"/>
                  <a:ea typeface="宋体" panose="02010600030101010101" pitchFamily="2" charset="-122"/>
                  <a:cs typeface="宋体" panose="02010600030101010101" pitchFamily="2" charset="-122"/>
                </a:rPr>
                <a:t>命令寄存器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传输流程</a:t>
            </a:r>
            <a:endParaRPr lang="zh-CN" altLang="en-US"/>
          </a:p>
        </p:txBody>
      </p:sp>
      <p:pic>
        <p:nvPicPr>
          <p:cNvPr id="8" name="图片 7"/>
          <p:cNvPicPr>
            <a:picLocks noChangeAspect="1"/>
          </p:cNvPicPr>
          <p:nvPr/>
        </p:nvPicPr>
        <p:blipFill>
          <a:blip r:embed="rId1"/>
          <a:stretch>
            <a:fillRect/>
          </a:stretch>
        </p:blipFill>
        <p:spPr>
          <a:xfrm>
            <a:off x="4163650" y="639991"/>
            <a:ext cx="6537870" cy="5944301"/>
          </a:xfrm>
          <a:prstGeom prst="rect">
            <a:avLst/>
          </a:prstGeom>
        </p:spPr>
      </p:pic>
      <p:sp>
        <p:nvSpPr>
          <p:cNvPr id="4" name="内容占位符 2"/>
          <p:cNvSpPr>
            <a:spLocks noGrp="1"/>
          </p:cNvSpPr>
          <p:nvPr>
            <p:ph idx="1"/>
          </p:nvPr>
        </p:nvSpPr>
        <p:spPr>
          <a:xfrm>
            <a:off x="487822" y="942764"/>
            <a:ext cx="4635721" cy="5637024"/>
          </a:xfrm>
        </p:spPr>
        <p:txBody>
          <a:bodyPr/>
          <a:lstStyle/>
          <a:p>
            <a:r>
              <a:rPr lang="zh-CN" altLang="en-US" b="1" dirty="0"/>
              <a:t>准备阶段 </a:t>
            </a:r>
            <a:endParaRPr lang="en-US" altLang="zh-CN" b="1" dirty="0"/>
          </a:p>
          <a:p>
            <a:pPr lvl="1"/>
            <a:r>
              <a:rPr lang="en-US" altLang="zh-CN" dirty="0"/>
              <a:t>CPU</a:t>
            </a:r>
            <a:r>
              <a:rPr lang="zh-CN" altLang="en-US" dirty="0"/>
              <a:t>干预</a:t>
            </a:r>
            <a:endParaRPr lang="en-US" altLang="zh-CN" dirty="0"/>
          </a:p>
          <a:p>
            <a:r>
              <a:rPr lang="zh-CN" altLang="en-US" b="1" dirty="0"/>
              <a:t>传送阶段</a:t>
            </a:r>
            <a:endParaRPr lang="en-US" altLang="zh-CN" b="1" dirty="0"/>
          </a:p>
          <a:p>
            <a:pPr lvl="1"/>
            <a:r>
              <a:rPr lang="en-US" altLang="zh-CN" dirty="0"/>
              <a:t>CPU</a:t>
            </a:r>
            <a:r>
              <a:rPr lang="zh-CN" altLang="en-US" dirty="0"/>
              <a:t>不参与</a:t>
            </a:r>
            <a:endParaRPr lang="en-US" altLang="zh-CN" dirty="0"/>
          </a:p>
          <a:p>
            <a:r>
              <a:rPr lang="zh-CN" altLang="en-US" b="1" dirty="0"/>
              <a:t>结束阶段</a:t>
            </a:r>
            <a:endParaRPr lang="en-US" altLang="zh-CN" b="1" dirty="0"/>
          </a:p>
          <a:p>
            <a:pPr lvl="1"/>
            <a:r>
              <a:rPr lang="en-US" altLang="zh-CN" dirty="0"/>
              <a:t>CPU</a:t>
            </a:r>
            <a:r>
              <a:rPr lang="zh-CN" altLang="en-US" dirty="0"/>
              <a:t>干预</a:t>
            </a:r>
            <a:endParaRPr lang="en-US" altLang="zh-CN" dirty="0"/>
          </a:p>
          <a:p>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矩形 2"/>
          <p:cNvSpPr>
            <a:spLocks noGrp="1" noChangeArrowheads="1"/>
          </p:cNvSpPr>
          <p:nvPr>
            <p:ph type="title"/>
          </p:nvPr>
        </p:nvSpPr>
        <p:spPr/>
        <p:txBody>
          <a:bodyPr/>
          <a:lstStyle/>
          <a:p>
            <a:r>
              <a:rPr lang="en-US" altLang="zh-CN" dirty="0"/>
              <a:t>DMA</a:t>
            </a:r>
            <a:r>
              <a:rPr lang="zh-CN" altLang="en-US" dirty="0"/>
              <a:t>主要操作过程（准备阶段）</a:t>
            </a:r>
            <a:endParaRPr lang="zh-CN" altLang="en-US" dirty="0"/>
          </a:p>
        </p:txBody>
      </p:sp>
      <p:sp>
        <p:nvSpPr>
          <p:cNvPr id="86020" name="矩形 3"/>
          <p:cNvSpPr>
            <a:spLocks noGrp="1" noChangeArrowheads="1"/>
          </p:cNvSpPr>
          <p:nvPr>
            <p:ph type="body" idx="1"/>
          </p:nvPr>
        </p:nvSpPr>
        <p:spPr/>
        <p:txBody>
          <a:bodyPr/>
          <a:lstStyle/>
          <a:p>
            <a:r>
              <a:rPr lang="zh-CN" altLang="en-US" dirty="0"/>
              <a:t>主机通过</a:t>
            </a:r>
            <a:r>
              <a:rPr lang="en-US" altLang="zh-CN" dirty="0">
                <a:solidFill>
                  <a:srgbClr val="FF0000"/>
                </a:solidFill>
              </a:rPr>
              <a:t>CPU</a:t>
            </a:r>
            <a:r>
              <a:rPr lang="zh-CN" altLang="en-US" dirty="0">
                <a:solidFill>
                  <a:srgbClr val="FF0000"/>
                </a:solidFill>
              </a:rPr>
              <a:t>指令</a:t>
            </a:r>
            <a:r>
              <a:rPr lang="zh-CN" altLang="en-US" dirty="0"/>
              <a:t>向</a:t>
            </a:r>
            <a:r>
              <a:rPr lang="en-US" altLang="zh-CN" dirty="0"/>
              <a:t>DMA</a:t>
            </a:r>
            <a:r>
              <a:rPr lang="zh-CN" altLang="en-US" dirty="0"/>
              <a:t>接口发送必要的传送参数，并启动</a:t>
            </a:r>
            <a:r>
              <a:rPr lang="en-US" altLang="zh-CN" dirty="0"/>
              <a:t>DMA</a:t>
            </a:r>
            <a:r>
              <a:rPr lang="zh-CN" altLang="en-US" dirty="0"/>
              <a:t>工作。</a:t>
            </a:r>
            <a:endParaRPr lang="zh-CN" altLang="en-US" dirty="0"/>
          </a:p>
          <a:p>
            <a:pPr marL="914400" lvl="1" indent="-457200">
              <a:buFont typeface="+mj-lt"/>
              <a:buAutoNum type="arabicPeriod"/>
            </a:pPr>
            <a:r>
              <a:rPr lang="zh-CN" altLang="en-US" dirty="0"/>
              <a:t>数据传送的方向</a:t>
            </a:r>
            <a:endParaRPr lang="zh-CN" altLang="en-US" dirty="0"/>
          </a:p>
          <a:p>
            <a:pPr marL="914400" lvl="1" indent="-457200">
              <a:buFont typeface="+mj-lt"/>
              <a:buAutoNum type="arabicPeriod"/>
            </a:pPr>
            <a:r>
              <a:rPr lang="zh-CN" altLang="en-US" dirty="0"/>
              <a:t>数据块在主存的首地址</a:t>
            </a:r>
            <a:endParaRPr lang="zh-CN" altLang="en-US" dirty="0"/>
          </a:p>
          <a:p>
            <a:pPr marL="914400" lvl="1" indent="-457200">
              <a:buFont typeface="+mj-lt"/>
              <a:buAutoNum type="arabicPeriod"/>
            </a:pPr>
            <a:r>
              <a:rPr lang="zh-CN" altLang="en-US" dirty="0"/>
              <a:t>数据在外设存储介质上的地址</a:t>
            </a:r>
            <a:endParaRPr lang="zh-CN" altLang="en-US" dirty="0"/>
          </a:p>
          <a:p>
            <a:pPr marL="914400" lvl="1" indent="-457200">
              <a:buFont typeface="+mj-lt"/>
              <a:buAutoNum type="arabicPeriod"/>
            </a:pPr>
            <a:r>
              <a:rPr lang="zh-CN" altLang="en-US" dirty="0"/>
              <a:t>数据的传送量</a:t>
            </a:r>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dirty="0"/>
              <a:t>本章主要内容</a:t>
            </a:r>
            <a:endParaRPr lang="zh-CN" altLang="en-US" dirty="0"/>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pPr>
              <a:lnSpc>
                <a:spcPct val="160000"/>
              </a:lnSpc>
            </a:pPr>
            <a:r>
              <a:rPr lang="en-US" altLang="zh-CN" b="1" dirty="0">
                <a:solidFill>
                  <a:srgbClr val="C00000"/>
                </a:solidFill>
                <a:effectLst>
                  <a:outerShdw blurRad="38100" dist="38100" dir="2700000" algn="tl">
                    <a:srgbClr val="000000">
                      <a:alpha val="43137"/>
                    </a:srgbClr>
                  </a:outerShdw>
                </a:effectLst>
              </a:rPr>
              <a:t>9.2 I/O</a:t>
            </a:r>
            <a:r>
              <a:rPr lang="zh-CN" altLang="en-US" b="1" dirty="0">
                <a:solidFill>
                  <a:srgbClr val="C00000"/>
                </a:solidFill>
                <a:effectLst>
                  <a:outerShdw blurRad="38100" dist="38100" dir="2700000" algn="tl">
                    <a:srgbClr val="000000">
                      <a:alpha val="43137"/>
                    </a:srgbClr>
                  </a:outerShdw>
                </a:effectLst>
              </a:rPr>
              <a:t>接口</a:t>
            </a:r>
            <a:endParaRPr lang="en-US" altLang="zh-CN" b="1" dirty="0">
              <a:solidFill>
                <a:srgbClr val="C00000"/>
              </a:solidFill>
              <a:effectLst>
                <a:outerShdw blurRad="38100" dist="38100" dir="2700000" algn="tl">
                  <a:srgbClr val="000000">
                    <a:alpha val="43137"/>
                  </a:srgbClr>
                </a:outerShdw>
              </a:effectLst>
            </a:endParaRPr>
          </a:p>
          <a:p>
            <a:pPr>
              <a:lnSpc>
                <a:spcPct val="160000"/>
              </a:lnSpc>
            </a:pPr>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endParaRPr lang="zh-CN" altLang="en-US" b="1" dirty="0"/>
          </a:p>
          <a:p>
            <a:r>
              <a:rPr lang="en-US" altLang="zh-CN" b="1" dirty="0"/>
              <a:t>9.6 DMA</a:t>
            </a:r>
            <a:r>
              <a:rPr lang="zh-CN" altLang="en-US" b="1" dirty="0"/>
              <a:t>方式</a:t>
            </a:r>
            <a:endParaRPr lang="zh-CN" altLang="en-US" b="1" dirty="0"/>
          </a:p>
          <a:p>
            <a:r>
              <a:rPr lang="en-US" altLang="zh-CN" b="1" dirty="0"/>
              <a:t>9.7 </a:t>
            </a:r>
            <a:r>
              <a:rPr lang="zh-CN" altLang="en-US" b="1" dirty="0"/>
              <a:t>通道方式</a:t>
            </a:r>
            <a:endParaRPr lang="en-US" altLang="zh-CN" b="1" dirty="0"/>
          </a:p>
          <a:p>
            <a:r>
              <a:rPr lang="en-US" altLang="zh-CN" b="1" dirty="0"/>
              <a:t>9.8 </a:t>
            </a:r>
            <a:r>
              <a:rPr lang="zh-CN" altLang="en-US" b="1" dirty="0"/>
              <a:t>常见</a:t>
            </a:r>
            <a:r>
              <a:rPr lang="en-US" altLang="zh-CN" b="1" dirty="0"/>
              <a:t>I/O</a:t>
            </a:r>
            <a:r>
              <a:rPr lang="zh-CN" altLang="en-US" b="1" dirty="0"/>
              <a:t>设备</a:t>
            </a:r>
            <a:endParaRPr lang="zh-CN" altLang="en-US" b="1" dirty="0"/>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矩形 2"/>
          <p:cNvSpPr>
            <a:spLocks noGrp="1" noChangeArrowheads="1"/>
          </p:cNvSpPr>
          <p:nvPr>
            <p:ph type="title"/>
          </p:nvPr>
        </p:nvSpPr>
        <p:spPr/>
        <p:txBody>
          <a:bodyPr/>
          <a:lstStyle/>
          <a:p>
            <a:r>
              <a:rPr lang="en-US" altLang="zh-CN" dirty="0"/>
              <a:t>DMA</a:t>
            </a:r>
            <a:r>
              <a:rPr lang="zh-CN" altLang="en-US" dirty="0"/>
              <a:t>主要操作过程（传送阶段）</a:t>
            </a:r>
            <a:endParaRPr lang="zh-CN" altLang="en-US" dirty="0"/>
          </a:p>
        </p:txBody>
      </p:sp>
      <p:sp>
        <p:nvSpPr>
          <p:cNvPr id="87044" name="矩形 3"/>
          <p:cNvSpPr>
            <a:spLocks noGrp="1" noChangeArrowheads="1"/>
          </p:cNvSpPr>
          <p:nvPr>
            <p:ph type="body" idx="1"/>
          </p:nvPr>
        </p:nvSpPr>
        <p:spPr>
          <a:xfrm>
            <a:off x="487822" y="942763"/>
            <a:ext cx="11031078" cy="8230265"/>
          </a:xfrm>
        </p:spPr>
        <p:txBody>
          <a:bodyPr>
            <a:normAutofit/>
          </a:bodyPr>
          <a:lstStyle/>
          <a:p>
            <a:pPr marL="342900" lvl="1" indent="-342900">
              <a:buFont typeface="Wingdings" panose="05000000000000000000" pitchFamily="2" charset="2"/>
              <a:buChar char="n"/>
            </a:pPr>
            <a:r>
              <a:rPr lang="zh-CN" altLang="en-US" b="1">
                <a:solidFill>
                  <a:schemeClr val="tx1"/>
                </a:solidFill>
              </a:rPr>
              <a:t>宏观 </a:t>
            </a:r>
            <a:r>
              <a:rPr lang="en-US" altLang="zh-CN"/>
              <a:t>DMA</a:t>
            </a:r>
            <a:r>
              <a:rPr lang="zh-CN" altLang="en-US"/>
              <a:t>是连续传送一批数据    </a:t>
            </a:r>
            <a:r>
              <a:rPr lang="zh-CN" altLang="en-US" b="1">
                <a:solidFill>
                  <a:schemeClr val="tx1"/>
                </a:solidFill>
              </a:rPr>
              <a:t>微观 </a:t>
            </a:r>
            <a:r>
              <a:rPr lang="zh-CN" altLang="en-US"/>
              <a:t>每传送一个数据，发一次</a:t>
            </a:r>
            <a:r>
              <a:rPr lang="en-US" altLang="zh-CN"/>
              <a:t>DMA</a:t>
            </a:r>
            <a:r>
              <a:rPr lang="zh-CN" altLang="en-US"/>
              <a:t>请求</a:t>
            </a:r>
            <a:endParaRPr lang="en-US" altLang="zh-CN"/>
          </a:p>
          <a:p>
            <a:pPr marL="342900" lvl="1" indent="-342900">
              <a:buFont typeface="Wingdings" panose="05000000000000000000" pitchFamily="2" charset="2"/>
              <a:buChar char="n"/>
            </a:pPr>
            <a:r>
              <a:rPr lang="zh-CN" altLang="en-US" b="1">
                <a:solidFill>
                  <a:schemeClr val="tx1"/>
                </a:solidFill>
                <a:cs typeface="+mn-cs"/>
              </a:rPr>
              <a:t>传输过程（周期挪用）</a:t>
            </a:r>
            <a:endParaRPr lang="zh-CN" altLang="en-US" b="1">
              <a:solidFill>
                <a:schemeClr val="tx1"/>
              </a:solidFill>
              <a:cs typeface="+mn-cs"/>
            </a:endParaRPr>
          </a:p>
          <a:p>
            <a:pPr lvl="1">
              <a:buFont typeface="+mj-lt"/>
              <a:buAutoNum type="arabicPeriod"/>
            </a:pPr>
            <a:r>
              <a:rPr lang="zh-CN" altLang="en-US" sz="2000"/>
              <a:t>设备准备数据：当设备接收到 </a:t>
            </a:r>
            <a:r>
              <a:rPr lang="en-US" altLang="zh-CN" sz="2000"/>
              <a:t>CPU </a:t>
            </a:r>
            <a:r>
              <a:rPr lang="zh-CN" altLang="en-US" sz="2000"/>
              <a:t>的 </a:t>
            </a:r>
            <a:r>
              <a:rPr lang="en-US" altLang="zh-CN" sz="2000"/>
              <a:t>DMA </a:t>
            </a:r>
            <a:r>
              <a:rPr lang="zh-CN" altLang="en-US" sz="2000"/>
              <a:t>命令后就可以开始准备数据</a:t>
            </a:r>
            <a:endParaRPr lang="zh-CN" altLang="en-US" sz="2000"/>
          </a:p>
          <a:p>
            <a:pPr lvl="1">
              <a:buFont typeface="+mj-lt"/>
              <a:buAutoNum type="arabicPeriod"/>
            </a:pPr>
            <a:r>
              <a:rPr lang="zh-CN" altLang="en-US" sz="2000"/>
              <a:t>设备发送 </a:t>
            </a:r>
            <a:r>
              <a:rPr lang="en-US" altLang="zh-CN" sz="2000"/>
              <a:t>DMA </a:t>
            </a:r>
            <a:r>
              <a:rPr lang="zh-CN" altLang="en-US" sz="2000"/>
              <a:t>请求：数据准备好后就通过 </a:t>
            </a:r>
            <a:r>
              <a:rPr lang="en-US" altLang="zh-CN" sz="2000"/>
              <a:t>DREQ </a:t>
            </a:r>
            <a:r>
              <a:rPr lang="zh-CN" altLang="en-US" sz="2000"/>
              <a:t>控制线向 </a:t>
            </a:r>
            <a:r>
              <a:rPr lang="en-US" altLang="zh-CN" sz="2000"/>
              <a:t>DMAC </a:t>
            </a:r>
            <a:r>
              <a:rPr lang="zh-CN" altLang="en-US" sz="2000"/>
              <a:t>发出 </a:t>
            </a:r>
            <a:r>
              <a:rPr lang="en-US" altLang="zh-CN" sz="2000"/>
              <a:t>DMA </a:t>
            </a:r>
            <a:r>
              <a:rPr lang="zh-CN" altLang="en-US" sz="2000"/>
              <a:t>请求。</a:t>
            </a:r>
            <a:endParaRPr lang="zh-CN" altLang="en-US" sz="2000"/>
          </a:p>
          <a:p>
            <a:pPr lvl="1">
              <a:buFont typeface="+mj-lt"/>
              <a:buAutoNum type="arabicPeriod"/>
            </a:pPr>
            <a:r>
              <a:rPr lang="en-US" altLang="zh-CN" sz="2000"/>
              <a:t>DMAC </a:t>
            </a:r>
            <a:r>
              <a:rPr lang="zh-CN" altLang="en-US" sz="2000"/>
              <a:t>申请总线：</a:t>
            </a:r>
            <a:r>
              <a:rPr lang="en-US" altLang="zh-CN" sz="2000"/>
              <a:t>DMAC </a:t>
            </a:r>
            <a:r>
              <a:rPr lang="zh-CN" altLang="en-US" sz="2000"/>
              <a:t>收到 </a:t>
            </a:r>
            <a:r>
              <a:rPr lang="en-US" altLang="zh-CN" sz="2000"/>
              <a:t>DMA </a:t>
            </a:r>
            <a:r>
              <a:rPr lang="zh-CN" altLang="en-US" sz="2000"/>
              <a:t>请求后立即将 </a:t>
            </a:r>
            <a:r>
              <a:rPr lang="en-US" altLang="zh-CN" sz="2000"/>
              <a:t>HOLD </a:t>
            </a:r>
            <a:r>
              <a:rPr lang="zh-CN" altLang="en-US" sz="2000"/>
              <a:t>信号置“</a:t>
            </a:r>
            <a:r>
              <a:rPr lang="en-US" altLang="zh-CN" sz="2000"/>
              <a:t>1”</a:t>
            </a:r>
            <a:r>
              <a:rPr lang="zh-CN" altLang="en-US" sz="2000"/>
              <a:t>，向 </a:t>
            </a:r>
            <a:r>
              <a:rPr lang="en-US" altLang="zh-CN" sz="2000"/>
              <a:t>CPU </a:t>
            </a:r>
            <a:r>
              <a:rPr lang="zh-CN" altLang="en-US" sz="2000"/>
              <a:t>申请总线控制权。</a:t>
            </a:r>
            <a:endParaRPr lang="en-US" altLang="zh-CN" sz="2000"/>
          </a:p>
          <a:p>
            <a:pPr lvl="1">
              <a:buFont typeface="+mj-lt"/>
              <a:buAutoNum type="arabicPeriod"/>
            </a:pPr>
            <a:r>
              <a:rPr lang="zh-CN" altLang="en-US" sz="2000"/>
              <a:t>总线授权：</a:t>
            </a:r>
            <a:r>
              <a:rPr lang="en-US" altLang="zh-CN" sz="2000"/>
              <a:t>CPU </a:t>
            </a:r>
            <a:r>
              <a:rPr lang="zh-CN" altLang="en-US" sz="2000"/>
              <a:t>在机器周期结束后响应总线使用申请，让出总线控制权，并发出总线授权信号 </a:t>
            </a:r>
            <a:r>
              <a:rPr lang="en-US" altLang="zh-CN" sz="2000"/>
              <a:t>HLDA </a:t>
            </a:r>
            <a:r>
              <a:rPr lang="zh-CN" altLang="en-US" sz="2000"/>
              <a:t>通知 </a:t>
            </a:r>
            <a:r>
              <a:rPr lang="en-US" altLang="zh-CN" sz="2000"/>
              <a:t>DMAC</a:t>
            </a:r>
            <a:r>
              <a:rPr lang="zh-CN" altLang="en-US" sz="2000"/>
              <a:t>。</a:t>
            </a:r>
            <a:endParaRPr lang="en-US" altLang="zh-CN" sz="2000"/>
          </a:p>
          <a:p>
            <a:pPr lvl="1">
              <a:buFont typeface="+mj-lt"/>
              <a:buAutoNum type="arabicPeriod"/>
            </a:pPr>
            <a:endParaRPr lang="en-US" altLang="zh-CN" sz="2000"/>
          </a:p>
          <a:p>
            <a:pPr lvl="1">
              <a:buFont typeface="+mj-lt"/>
              <a:buAutoNum type="arabicPeriod"/>
            </a:pPr>
            <a:endParaRPr lang="en-US" altLang="zh-CN" sz="2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DMA</a:t>
            </a:r>
            <a:r>
              <a:rPr lang="zh-CN" altLang="en-US"/>
              <a:t>主要操作过程（传送阶段）</a:t>
            </a:r>
            <a:endParaRPr lang="zh-CN" altLang="en-US"/>
          </a:p>
        </p:txBody>
      </p:sp>
      <p:sp>
        <p:nvSpPr>
          <p:cNvPr id="3" name="内容占位符 2"/>
          <p:cNvSpPr>
            <a:spLocks noGrp="1"/>
          </p:cNvSpPr>
          <p:nvPr>
            <p:ph idx="1"/>
          </p:nvPr>
        </p:nvSpPr>
        <p:spPr>
          <a:xfrm>
            <a:off x="487822" y="947268"/>
            <a:ext cx="11031078" cy="5637024"/>
          </a:xfrm>
        </p:spPr>
        <p:txBody>
          <a:bodyPr/>
          <a:lstStyle/>
          <a:p>
            <a:pPr marL="914400" lvl="1" indent="-457200">
              <a:buFont typeface="+mj-lt"/>
              <a:buAutoNum type="arabicPeriod" startAt="5"/>
            </a:pPr>
            <a:r>
              <a:rPr lang="en-US" altLang="zh-CN" dirty="0"/>
              <a:t>DMA </a:t>
            </a:r>
            <a:r>
              <a:rPr lang="zh-CN" altLang="en-US" dirty="0"/>
              <a:t>数据传输：收到 </a:t>
            </a:r>
            <a:r>
              <a:rPr lang="en-US" altLang="zh-CN" dirty="0"/>
              <a:t>HLDA </a:t>
            </a:r>
            <a:r>
              <a:rPr lang="zh-CN" altLang="en-US" dirty="0"/>
              <a:t>信号将内存地址放置在地址总线上；设置控制总线读写命令控制信号，并向设备</a:t>
            </a:r>
            <a:r>
              <a:rPr lang="en-US" altLang="zh-CN" dirty="0"/>
              <a:t>DMA </a:t>
            </a:r>
            <a:r>
              <a:rPr lang="zh-CN" altLang="en-US" dirty="0"/>
              <a:t>应答信号 </a:t>
            </a:r>
            <a:r>
              <a:rPr lang="en-US" altLang="zh-CN" dirty="0"/>
              <a:t>DACK</a:t>
            </a:r>
            <a:r>
              <a:rPr lang="zh-CN" altLang="en-US" dirty="0"/>
              <a:t>。设备收到 </a:t>
            </a:r>
            <a:r>
              <a:rPr lang="en-US" altLang="zh-CN" dirty="0"/>
              <a:t>DACK </a:t>
            </a:r>
            <a:r>
              <a:rPr lang="zh-CN" altLang="en-US" dirty="0"/>
              <a:t>信号后会和内存完成一个机器字的数据交换</a:t>
            </a:r>
            <a:endParaRPr lang="zh-CN" altLang="en-US" dirty="0"/>
          </a:p>
          <a:p>
            <a:pPr lvl="1">
              <a:buFont typeface="+mj-lt"/>
              <a:buAutoNum type="arabicPeriod" startAt="5"/>
            </a:pPr>
            <a:r>
              <a:rPr lang="zh-CN" altLang="en-US" dirty="0"/>
              <a:t>传输控制：设备传输完一次数据后会继续重复第 </a:t>
            </a:r>
            <a:r>
              <a:rPr lang="en-US" altLang="zh-CN" dirty="0"/>
              <a:t>1 </a:t>
            </a:r>
            <a:r>
              <a:rPr lang="zh-CN" altLang="en-US" dirty="0"/>
              <a:t>步到第 </a:t>
            </a:r>
            <a:r>
              <a:rPr lang="en-US" altLang="zh-CN" dirty="0"/>
              <a:t>5 </a:t>
            </a:r>
            <a:r>
              <a:rPr lang="zh-CN" altLang="en-US" dirty="0"/>
              <a:t>步的工作，</a:t>
            </a:r>
            <a:r>
              <a:rPr lang="en-US" altLang="zh-CN" dirty="0"/>
              <a:t>DMAC </a:t>
            </a:r>
            <a:r>
              <a:rPr lang="zh-CN" altLang="en-US" dirty="0"/>
              <a:t>在每次传输时还需要负责维护内存地址和传输计数器，并撤除</a:t>
            </a:r>
            <a:r>
              <a:rPr lang="en-US" altLang="zh-CN" dirty="0"/>
              <a:t>HOLD</a:t>
            </a:r>
            <a:r>
              <a:rPr lang="zh-CN" altLang="en-US" dirty="0"/>
              <a:t>信号释放总线</a:t>
            </a:r>
            <a:endParaRPr lang="en-US" altLang="zh-CN" dirty="0"/>
          </a:p>
          <a:p>
            <a:pPr lvl="1">
              <a:buFont typeface="+mj-lt"/>
              <a:buAutoNum type="arabicPeriod" startAt="5"/>
            </a:pPr>
            <a:r>
              <a:rPr lang="zh-CN" altLang="en-US" dirty="0"/>
              <a:t>数据传输结束时，</a:t>
            </a:r>
            <a:r>
              <a:rPr lang="en-US" altLang="zh-CN" dirty="0"/>
              <a:t>DMAC </a:t>
            </a:r>
            <a:r>
              <a:rPr lang="zh-CN" altLang="en-US" dirty="0"/>
              <a:t>会通过 </a:t>
            </a:r>
            <a:r>
              <a:rPr lang="en-US" altLang="zh-CN" dirty="0"/>
              <a:t>INTR </a:t>
            </a:r>
            <a:r>
              <a:rPr lang="zh-CN" altLang="en-US" dirty="0"/>
              <a:t>信号线发送一个 </a:t>
            </a:r>
            <a:r>
              <a:rPr lang="en-US" altLang="zh-CN" dirty="0"/>
              <a:t>EOP</a:t>
            </a:r>
            <a:r>
              <a:rPr lang="zh-CN" altLang="en-US" dirty="0"/>
              <a:t>（</a:t>
            </a:r>
            <a:r>
              <a:rPr lang="en-US" altLang="zh-CN" dirty="0"/>
              <a:t>End Of Process</a:t>
            </a:r>
            <a:r>
              <a:rPr lang="zh-CN" altLang="en-US" dirty="0"/>
              <a:t>）的 </a:t>
            </a:r>
            <a:r>
              <a:rPr lang="en-US" altLang="zh-CN" dirty="0"/>
              <a:t>DMA </a:t>
            </a:r>
            <a:r>
              <a:rPr lang="zh-CN" altLang="en-US" dirty="0"/>
              <a:t>中断请求信号，告知 </a:t>
            </a:r>
            <a:r>
              <a:rPr lang="en-US" altLang="zh-CN" dirty="0"/>
              <a:t>CPU </a:t>
            </a:r>
            <a:r>
              <a:rPr lang="zh-CN" altLang="en-US" dirty="0"/>
              <a:t>传输完成</a:t>
            </a:r>
            <a:endParaRPr lang="en-US" altLang="zh-CN" dirty="0"/>
          </a:p>
          <a:p>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矩形 2"/>
          <p:cNvSpPr>
            <a:spLocks noGrp="1" noChangeArrowheads="1"/>
          </p:cNvSpPr>
          <p:nvPr>
            <p:ph type="title"/>
          </p:nvPr>
        </p:nvSpPr>
        <p:spPr/>
        <p:txBody>
          <a:bodyPr/>
          <a:lstStyle/>
          <a:p>
            <a:r>
              <a:rPr lang="en-US" altLang="zh-CN" dirty="0"/>
              <a:t>DMA</a:t>
            </a:r>
            <a:r>
              <a:rPr lang="zh-CN" altLang="en-US" dirty="0"/>
              <a:t>主要操作过程（结束阶段）</a:t>
            </a:r>
            <a:endParaRPr lang="zh-CN" altLang="en-US" dirty="0"/>
          </a:p>
        </p:txBody>
      </p:sp>
      <p:sp>
        <p:nvSpPr>
          <p:cNvPr id="88068" name="矩形 3"/>
          <p:cNvSpPr>
            <a:spLocks noGrp="1" noChangeArrowheads="1"/>
          </p:cNvSpPr>
          <p:nvPr>
            <p:ph type="body" idx="1"/>
          </p:nvPr>
        </p:nvSpPr>
        <p:spPr/>
        <p:txBody>
          <a:bodyPr/>
          <a:lstStyle/>
          <a:p>
            <a:r>
              <a:rPr lang="en-US" altLang="zh-CN" dirty="0"/>
              <a:t>DMA</a:t>
            </a:r>
            <a:r>
              <a:rPr lang="zh-CN" altLang="en-US" dirty="0"/>
              <a:t>在两种情况下都进入结束阶段。</a:t>
            </a:r>
            <a:endParaRPr lang="zh-CN" altLang="en-US" dirty="0"/>
          </a:p>
          <a:p>
            <a:pPr lvl="1"/>
            <a:r>
              <a:rPr lang="zh-CN" altLang="en-US" dirty="0"/>
              <a:t>正常结束，一批数据传送完毕</a:t>
            </a:r>
            <a:endParaRPr lang="zh-CN" altLang="en-US" dirty="0"/>
          </a:p>
          <a:p>
            <a:pPr lvl="1"/>
            <a:r>
              <a:rPr lang="zh-CN" altLang="en-US" dirty="0"/>
              <a:t>非正常结束，</a:t>
            </a:r>
            <a:r>
              <a:rPr lang="en-US" altLang="zh-CN" dirty="0"/>
              <a:t>DMA</a:t>
            </a:r>
            <a:r>
              <a:rPr lang="zh-CN" altLang="en-US" dirty="0"/>
              <a:t>故障</a:t>
            </a:r>
            <a:endParaRPr lang="zh-CN" altLang="en-US" dirty="0"/>
          </a:p>
          <a:p>
            <a:r>
              <a:rPr lang="zh-CN" altLang="en-US" dirty="0"/>
              <a:t>结束阶段</a:t>
            </a:r>
            <a:r>
              <a:rPr lang="en-US" altLang="zh-CN" dirty="0"/>
              <a:t>DMA</a:t>
            </a:r>
            <a:r>
              <a:rPr lang="zh-CN" altLang="en-US" dirty="0"/>
              <a:t>向主机发出中断请求</a:t>
            </a:r>
            <a:endParaRPr lang="en-US" altLang="zh-CN" dirty="0"/>
          </a:p>
          <a:p>
            <a:r>
              <a:rPr lang="en-US" altLang="zh-CN" dirty="0"/>
              <a:t>CPU</a:t>
            </a:r>
            <a:r>
              <a:rPr lang="zh-CN" altLang="en-US" dirty="0"/>
              <a:t>执行中断服务程序</a:t>
            </a:r>
            <a:endParaRPr lang="en-US" altLang="zh-CN" dirty="0"/>
          </a:p>
          <a:p>
            <a:pPr lvl="1"/>
            <a:r>
              <a:rPr lang="zh-CN" altLang="en-US" dirty="0"/>
              <a:t>查询</a:t>
            </a:r>
            <a:r>
              <a:rPr lang="en-US" altLang="zh-CN" dirty="0"/>
              <a:t>DMA</a:t>
            </a:r>
            <a:r>
              <a:rPr lang="zh-CN" altLang="en-US" dirty="0"/>
              <a:t>接口状态，根据状态进行不同处理</a:t>
            </a:r>
            <a:endParaRPr lang="zh-CN" altLang="en-US" dirty="0"/>
          </a:p>
          <a:p>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矩形 2"/>
          <p:cNvSpPr>
            <a:spLocks noGrp="1" noChangeArrowheads="1"/>
          </p:cNvSpPr>
          <p:nvPr>
            <p:ph type="title"/>
          </p:nvPr>
        </p:nvSpPr>
        <p:spPr/>
        <p:txBody>
          <a:bodyPr/>
          <a:lstStyle/>
          <a:p>
            <a:pPr eaLnBrk="1" hangingPunct="1"/>
            <a:r>
              <a:rPr lang="en-US" altLang="zh-CN" dirty="0"/>
              <a:t>DMA</a:t>
            </a:r>
            <a:r>
              <a:rPr lang="zh-CN" altLang="en-US" dirty="0"/>
              <a:t>与程序中断的区别</a:t>
            </a:r>
            <a:endParaRPr lang="zh-CN" altLang="en-US" dirty="0"/>
          </a:p>
        </p:txBody>
      </p:sp>
      <p:sp>
        <p:nvSpPr>
          <p:cNvPr id="92164" name="矩形 3"/>
          <p:cNvSpPr>
            <a:spLocks noGrp="1" noChangeArrowheads="1"/>
          </p:cNvSpPr>
          <p:nvPr>
            <p:ph type="body" idx="1"/>
          </p:nvPr>
        </p:nvSpPr>
        <p:spPr/>
        <p:txBody>
          <a:bodyPr>
            <a:normAutofit/>
          </a:bodyPr>
          <a:lstStyle/>
          <a:p>
            <a:pPr algn="just" eaLnBrk="1" hangingPunct="1">
              <a:lnSpc>
                <a:spcPct val="150000"/>
              </a:lnSpc>
            </a:pPr>
            <a:r>
              <a:rPr lang="zh-CN" altLang="en-US" sz="2400" dirty="0"/>
              <a:t>中断通过</a:t>
            </a:r>
            <a:r>
              <a:rPr lang="zh-CN" altLang="en-US" sz="2400" dirty="0">
                <a:solidFill>
                  <a:srgbClr val="FF0000"/>
                </a:solidFill>
              </a:rPr>
              <a:t>程序传送数据</a:t>
            </a:r>
            <a:r>
              <a:rPr lang="zh-CN" altLang="en-US" sz="2400" dirty="0"/>
              <a:t>，</a:t>
            </a:r>
            <a:r>
              <a:rPr lang="en-US" altLang="zh-CN" sz="2400" dirty="0"/>
              <a:t>DMA</a:t>
            </a:r>
            <a:r>
              <a:rPr lang="zh-CN" altLang="en-US" sz="2400" dirty="0"/>
              <a:t>靠</a:t>
            </a:r>
            <a:r>
              <a:rPr lang="zh-CN" altLang="en-US" sz="2400" dirty="0">
                <a:solidFill>
                  <a:srgbClr val="FF0000"/>
                </a:solidFill>
              </a:rPr>
              <a:t>硬件来实现</a:t>
            </a:r>
            <a:r>
              <a:rPr lang="zh-CN" altLang="en-US" sz="2400" dirty="0"/>
              <a:t>。</a:t>
            </a:r>
            <a:endParaRPr lang="zh-CN" altLang="en-US" sz="2400" dirty="0"/>
          </a:p>
          <a:p>
            <a:pPr algn="just" eaLnBrk="1" hangingPunct="1">
              <a:lnSpc>
                <a:spcPct val="150000"/>
              </a:lnSpc>
            </a:pPr>
            <a:r>
              <a:rPr lang="zh-CN" altLang="en-US" sz="2400" dirty="0"/>
              <a:t>中断时机为</a:t>
            </a:r>
            <a:r>
              <a:rPr lang="zh-CN" altLang="en-US" sz="2400" dirty="0">
                <a:solidFill>
                  <a:srgbClr val="FF0000"/>
                </a:solidFill>
              </a:rPr>
              <a:t>两指令之间</a:t>
            </a:r>
            <a:r>
              <a:rPr lang="zh-CN" altLang="en-US" sz="2400" dirty="0"/>
              <a:t>，</a:t>
            </a:r>
            <a:r>
              <a:rPr lang="en-US" altLang="zh-CN" sz="2400" dirty="0"/>
              <a:t>DMA</a:t>
            </a:r>
            <a:r>
              <a:rPr lang="zh-CN" altLang="en-US" sz="2400" dirty="0"/>
              <a:t>响应时机为</a:t>
            </a:r>
            <a:r>
              <a:rPr lang="zh-CN" altLang="en-US" sz="2400" dirty="0">
                <a:solidFill>
                  <a:srgbClr val="FF0000"/>
                </a:solidFill>
              </a:rPr>
              <a:t>两存储周期之间</a:t>
            </a:r>
            <a:r>
              <a:rPr lang="zh-CN" altLang="en-US" sz="2400" dirty="0"/>
              <a:t>。</a:t>
            </a:r>
            <a:endParaRPr lang="zh-CN" altLang="en-US" sz="2400" dirty="0"/>
          </a:p>
          <a:p>
            <a:pPr algn="just" eaLnBrk="1" hangingPunct="1">
              <a:lnSpc>
                <a:spcPct val="150000"/>
              </a:lnSpc>
            </a:pPr>
            <a:r>
              <a:rPr lang="zh-CN" altLang="en-US" sz="2400" dirty="0"/>
              <a:t>中断不仅具有数据传送能力，还能处理异常事件。</a:t>
            </a:r>
            <a:r>
              <a:rPr lang="en-US" altLang="zh-CN" sz="2400" dirty="0"/>
              <a:t>DMA</a:t>
            </a:r>
            <a:r>
              <a:rPr lang="zh-CN" altLang="en-US" sz="2400" dirty="0"/>
              <a:t>只能进行数据传送。</a:t>
            </a:r>
            <a:endParaRPr lang="zh-CN" altLang="en-US" sz="2400" dirty="0"/>
          </a:p>
          <a:p>
            <a:pPr algn="just" eaLnBrk="1" hangingPunct="1">
              <a:lnSpc>
                <a:spcPct val="150000"/>
              </a:lnSpc>
            </a:pPr>
            <a:r>
              <a:rPr lang="en-US" altLang="zh-CN" sz="2400" dirty="0"/>
              <a:t>DMA</a:t>
            </a:r>
            <a:r>
              <a:rPr lang="zh-CN" altLang="en-US" sz="2400" dirty="0"/>
              <a:t>仅挪用了一个存储周期，不改变</a:t>
            </a:r>
            <a:r>
              <a:rPr lang="en-US" altLang="zh-CN" sz="2400" dirty="0"/>
              <a:t>CPU</a:t>
            </a:r>
            <a:r>
              <a:rPr lang="zh-CN" altLang="en-US" sz="2400" dirty="0"/>
              <a:t>现场。</a:t>
            </a:r>
            <a:endParaRPr lang="zh-CN" altLang="en-US" sz="2400" dirty="0"/>
          </a:p>
          <a:p>
            <a:pPr algn="just" eaLnBrk="1" hangingPunct="1">
              <a:lnSpc>
                <a:spcPct val="150000"/>
              </a:lnSpc>
            </a:pPr>
            <a:r>
              <a:rPr lang="en-US" altLang="zh-CN" sz="2400" dirty="0"/>
              <a:t>DMA</a:t>
            </a:r>
            <a:r>
              <a:rPr lang="zh-CN" altLang="en-US" sz="2400" dirty="0"/>
              <a:t>请求的优先权比中断请求高。</a:t>
            </a:r>
            <a:r>
              <a:rPr lang="en-US" altLang="zh-CN" sz="2400" dirty="0"/>
              <a:t>CPU</a:t>
            </a:r>
            <a:r>
              <a:rPr lang="zh-CN" altLang="en-US" sz="2400" dirty="0"/>
              <a:t>优先响应</a:t>
            </a:r>
            <a:r>
              <a:rPr lang="en-US" altLang="zh-CN" sz="2400" dirty="0"/>
              <a:t>DMA</a:t>
            </a:r>
            <a:r>
              <a:rPr lang="zh-CN" altLang="en-US" sz="2400" dirty="0"/>
              <a:t>请求，是为了避免</a:t>
            </a:r>
            <a:r>
              <a:rPr lang="en-US" altLang="zh-CN" sz="2400" dirty="0"/>
              <a:t>DMA</a:t>
            </a:r>
            <a:r>
              <a:rPr lang="zh-CN" altLang="en-US" sz="2400" dirty="0"/>
              <a:t>所连接的高速外设丢失数据。</a:t>
            </a:r>
            <a:endParaRPr lang="zh-CN" altLang="en-US" sz="2400" dirty="0"/>
          </a:p>
          <a:p>
            <a:pPr algn="just" eaLnBrk="1" hangingPunct="1">
              <a:lnSpc>
                <a:spcPct val="150000"/>
              </a:lnSpc>
            </a:pPr>
            <a:r>
              <a:rPr lang="en-US" altLang="zh-CN" sz="2400" dirty="0"/>
              <a:t>DMA</a:t>
            </a:r>
            <a:r>
              <a:rPr lang="zh-CN" altLang="en-US" sz="2400" dirty="0"/>
              <a:t>利用了中断技术</a:t>
            </a:r>
            <a:endParaRPr lang="zh-CN" altLang="en-US" sz="2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endParaRPr lang="zh-CN" altLang="en-US" dirty="0"/>
          </a:p>
        </p:txBody>
      </p:sp>
      <p:sp>
        <p:nvSpPr>
          <p:cNvPr id="3" name="内容占位符 2"/>
          <p:cNvSpPr>
            <a:spLocks noGrp="1"/>
          </p:cNvSpPr>
          <p:nvPr>
            <p:ph idx="1"/>
          </p:nvPr>
        </p:nvSpPr>
        <p:spPr/>
        <p:txBody>
          <a:bodyPr>
            <a:normAutofit/>
          </a:bodyPr>
          <a:lstStyle/>
          <a:p>
            <a:r>
              <a:rPr lang="zh-CN" altLang="en-US" sz="2400" dirty="0"/>
              <a:t>某计算机</a:t>
            </a:r>
            <a:r>
              <a:rPr lang="en-US" altLang="zh-CN" sz="2400" dirty="0"/>
              <a:t>CPU</a:t>
            </a:r>
            <a:r>
              <a:rPr lang="zh-CN" altLang="en-US" sz="2400" dirty="0"/>
              <a:t>主频</a:t>
            </a:r>
            <a:r>
              <a:rPr lang="en-US" altLang="zh-CN" sz="2400" dirty="0"/>
              <a:t>500MHz</a:t>
            </a:r>
            <a:r>
              <a:rPr lang="zh-CN" altLang="en-US" sz="2400" dirty="0"/>
              <a:t>，</a:t>
            </a:r>
            <a:r>
              <a:rPr lang="en-US" altLang="zh-CN" sz="2400" dirty="0"/>
              <a:t>CPI</a:t>
            </a:r>
            <a:r>
              <a:rPr lang="zh-CN" altLang="en-US" sz="2400" dirty="0"/>
              <a:t>为</a:t>
            </a:r>
            <a:r>
              <a:rPr lang="en-US" altLang="zh-CN" sz="2400" dirty="0"/>
              <a:t>5</a:t>
            </a:r>
            <a:r>
              <a:rPr lang="zh-CN" altLang="en-US" sz="2400" dirty="0"/>
              <a:t>。假定某外设的数据传输率为</a:t>
            </a:r>
            <a:r>
              <a:rPr lang="en-US" altLang="zh-CN" sz="2400" dirty="0"/>
              <a:t>0.5MB/s,</a:t>
            </a:r>
            <a:r>
              <a:rPr lang="zh-CN" altLang="en-US" sz="2400" dirty="0"/>
              <a:t>采用中断方式与主机进行数据传送，以</a:t>
            </a:r>
            <a:r>
              <a:rPr lang="en-US" altLang="zh-CN" sz="2400" dirty="0"/>
              <a:t>32</a:t>
            </a:r>
            <a:r>
              <a:rPr lang="zh-CN" altLang="en-US" sz="2400" dirty="0"/>
              <a:t>位为传输单位，对应的中断服务程序包含</a:t>
            </a:r>
            <a:r>
              <a:rPr lang="en-US" altLang="zh-CN" sz="2400" dirty="0"/>
              <a:t>18</a:t>
            </a:r>
            <a:r>
              <a:rPr lang="zh-CN" altLang="en-US" sz="2400" dirty="0"/>
              <a:t>条指令，中断服务的其他开销相当于</a:t>
            </a:r>
            <a:r>
              <a:rPr lang="en-US" altLang="zh-CN" sz="2400" dirty="0"/>
              <a:t>2</a:t>
            </a:r>
            <a:r>
              <a:rPr lang="zh-CN" altLang="en-US" sz="2400" dirty="0"/>
              <a:t>条指令的执行时间。</a:t>
            </a:r>
            <a:endParaRPr lang="en-US" altLang="zh-CN" sz="2400" dirty="0"/>
          </a:p>
          <a:p>
            <a:pPr marL="0" indent="0">
              <a:buNone/>
            </a:pPr>
            <a:r>
              <a:rPr lang="zh-CN" altLang="en-US" sz="2200" dirty="0"/>
              <a:t>    （</a:t>
            </a:r>
            <a:r>
              <a:rPr lang="en-US" altLang="zh-CN" sz="2200" dirty="0"/>
              <a:t>1</a:t>
            </a:r>
            <a:r>
              <a:rPr lang="zh-CN" altLang="en-US" sz="2200" dirty="0"/>
              <a:t>）在中断方式下，</a:t>
            </a:r>
            <a:r>
              <a:rPr lang="en-US" altLang="zh-CN" sz="2200" dirty="0"/>
              <a:t>CPU</a:t>
            </a:r>
            <a:r>
              <a:rPr lang="zh-CN" altLang="en-US" sz="2200" dirty="0"/>
              <a:t>用于外设</a:t>
            </a:r>
            <a:r>
              <a:rPr lang="en-US" altLang="zh-CN" sz="2200" dirty="0"/>
              <a:t>I/O</a:t>
            </a:r>
            <a:r>
              <a:rPr lang="zh-CN" altLang="en-US" sz="2200" dirty="0"/>
              <a:t>的时间占整个</a:t>
            </a:r>
            <a:r>
              <a:rPr lang="en-US" altLang="zh-CN" sz="2200" dirty="0"/>
              <a:t>CPU</a:t>
            </a:r>
            <a:r>
              <a:rPr lang="zh-CN" altLang="en-US" sz="2200" dirty="0"/>
              <a:t>时间的百分比是多少？</a:t>
            </a:r>
            <a:endParaRPr lang="en-US" altLang="zh-CN" sz="2200" dirty="0"/>
          </a:p>
          <a:p>
            <a:pPr marL="0" indent="0">
              <a:buNone/>
            </a:pPr>
            <a:endParaRPr lang="en-US" altLang="zh-CN" sz="2200" dirty="0"/>
          </a:p>
          <a:p>
            <a:pPr marL="469900" lvl="1" indent="0">
              <a:buNone/>
            </a:pPr>
            <a:r>
              <a:rPr lang="zh-CN" altLang="en-US" dirty="0">
                <a:solidFill>
                  <a:srgbClr val="3333FF"/>
                </a:solidFill>
                <a:latin typeface="+mn-ea"/>
                <a:ea typeface="+mn-ea"/>
              </a:rPr>
              <a:t>传输</a:t>
            </a:r>
            <a:r>
              <a:rPr lang="en-US" altLang="zh-CN" dirty="0">
                <a:solidFill>
                  <a:srgbClr val="3333FF"/>
                </a:solidFill>
                <a:latin typeface="+mn-ea"/>
                <a:ea typeface="+mn-ea"/>
              </a:rPr>
              <a:t>32bit</a:t>
            </a:r>
            <a:r>
              <a:rPr lang="zh-CN" altLang="en-US" dirty="0">
                <a:solidFill>
                  <a:srgbClr val="3333FF"/>
                </a:solidFill>
                <a:latin typeface="+mn-ea"/>
                <a:ea typeface="+mn-ea"/>
              </a:rPr>
              <a:t>，需一次中断，</a:t>
            </a:r>
            <a:endParaRPr lang="en-US" altLang="zh-CN" dirty="0">
              <a:solidFill>
                <a:srgbClr val="3333FF"/>
              </a:solidFill>
              <a:latin typeface="+mn-ea"/>
              <a:ea typeface="+mn-ea"/>
            </a:endParaRPr>
          </a:p>
          <a:p>
            <a:pPr marL="469900" lvl="1" indent="0">
              <a:buNone/>
            </a:pPr>
            <a:r>
              <a:rPr lang="zh-CN" altLang="en-US" dirty="0">
                <a:solidFill>
                  <a:srgbClr val="3333FF"/>
                </a:solidFill>
                <a:latin typeface="+mn-ea"/>
                <a:ea typeface="+mn-ea"/>
              </a:rPr>
              <a:t>所需</a:t>
            </a:r>
            <a:r>
              <a:rPr lang="en-US" altLang="zh-CN" dirty="0">
                <a:solidFill>
                  <a:srgbClr val="3333FF"/>
                </a:solidFill>
                <a:latin typeface="+mn-ea"/>
                <a:ea typeface="+mn-ea"/>
              </a:rPr>
              <a:t>CPU</a:t>
            </a:r>
            <a:r>
              <a:rPr lang="zh-CN" altLang="en-US" dirty="0">
                <a:solidFill>
                  <a:srgbClr val="3333FF"/>
                </a:solidFill>
                <a:latin typeface="+mn-ea"/>
                <a:ea typeface="+mn-ea"/>
              </a:rPr>
              <a:t>开销</a:t>
            </a:r>
            <a:r>
              <a:rPr lang="en-US" altLang="zh-CN" dirty="0">
                <a:solidFill>
                  <a:srgbClr val="3333FF"/>
                </a:solidFill>
                <a:latin typeface="+mn-ea"/>
                <a:ea typeface="+mn-ea"/>
              </a:rPr>
              <a:t>T</a:t>
            </a:r>
            <a:r>
              <a:rPr lang="en-US" altLang="zh-CN" baseline="-25000" dirty="0">
                <a:solidFill>
                  <a:srgbClr val="3333FF"/>
                </a:solidFill>
                <a:latin typeface="+mn-ea"/>
                <a:ea typeface="+mn-ea"/>
              </a:rPr>
              <a:t>I/O</a:t>
            </a:r>
            <a:r>
              <a:rPr lang="en-US" altLang="zh-CN" dirty="0">
                <a:solidFill>
                  <a:srgbClr val="3333FF"/>
                </a:solidFill>
                <a:latin typeface="+mn-ea"/>
                <a:ea typeface="+mn-ea"/>
              </a:rPr>
              <a:t>=</a:t>
            </a:r>
            <a:r>
              <a:rPr lang="zh-CN" altLang="en-US" dirty="0">
                <a:solidFill>
                  <a:srgbClr val="3333FF"/>
                </a:solidFill>
                <a:latin typeface="+mn-ea"/>
                <a:ea typeface="+mn-ea"/>
              </a:rPr>
              <a:t>（</a:t>
            </a:r>
            <a:r>
              <a:rPr lang="en-US" altLang="zh-CN" dirty="0">
                <a:solidFill>
                  <a:srgbClr val="3333FF"/>
                </a:solidFill>
                <a:latin typeface="+mn-ea"/>
                <a:ea typeface="+mn-ea"/>
              </a:rPr>
              <a:t>18+2</a:t>
            </a:r>
            <a:r>
              <a:rPr lang="zh-CN" altLang="en-US" dirty="0">
                <a:solidFill>
                  <a:srgbClr val="3333FF"/>
                </a:solidFill>
                <a:latin typeface="+mn-ea"/>
                <a:ea typeface="+mn-ea"/>
              </a:rPr>
              <a:t>）</a:t>
            </a:r>
            <a:r>
              <a:rPr lang="en-US" altLang="zh-CN" dirty="0">
                <a:solidFill>
                  <a:srgbClr val="3333FF"/>
                </a:solidFill>
                <a:latin typeface="+mn-ea"/>
                <a:ea typeface="+mn-ea"/>
              </a:rPr>
              <a:t>×CPI×T=20×5/500MHz</a:t>
            </a:r>
            <a:endParaRPr lang="en-US" altLang="zh-CN" dirty="0">
              <a:solidFill>
                <a:srgbClr val="3333FF"/>
              </a:solidFill>
              <a:latin typeface="+mn-ea"/>
              <a:ea typeface="+mn-ea"/>
            </a:endParaRPr>
          </a:p>
          <a:p>
            <a:pPr marL="469900" lvl="1" indent="0">
              <a:buNone/>
            </a:pPr>
            <a:r>
              <a:rPr lang="zh-CN" altLang="en-US" dirty="0">
                <a:solidFill>
                  <a:srgbClr val="3333FF"/>
                </a:solidFill>
                <a:latin typeface="+mn-ea"/>
                <a:ea typeface="+mn-ea"/>
              </a:rPr>
              <a:t>传输</a:t>
            </a:r>
            <a:r>
              <a:rPr lang="en-US" altLang="zh-CN" dirty="0">
                <a:solidFill>
                  <a:srgbClr val="3333FF"/>
                </a:solidFill>
                <a:latin typeface="+mn-ea"/>
                <a:ea typeface="+mn-ea"/>
              </a:rPr>
              <a:t>32bit</a:t>
            </a:r>
            <a:r>
              <a:rPr lang="zh-CN" altLang="en-US" dirty="0">
                <a:solidFill>
                  <a:srgbClr val="3333FF"/>
                </a:solidFill>
                <a:latin typeface="+mn-ea"/>
                <a:ea typeface="+mn-ea"/>
              </a:rPr>
              <a:t>，需要的总时间</a:t>
            </a:r>
            <a:r>
              <a:rPr lang="en-US" altLang="zh-CN" dirty="0" err="1">
                <a:solidFill>
                  <a:srgbClr val="3333FF"/>
                </a:solidFill>
                <a:latin typeface="+mn-ea"/>
                <a:ea typeface="+mn-ea"/>
              </a:rPr>
              <a:t>T</a:t>
            </a:r>
            <a:r>
              <a:rPr lang="en-US" altLang="zh-CN" baseline="-25000" dirty="0" err="1">
                <a:solidFill>
                  <a:srgbClr val="3333FF"/>
                </a:solidFill>
                <a:latin typeface="+mn-ea"/>
                <a:ea typeface="+mn-ea"/>
              </a:rPr>
              <a:t>total</a:t>
            </a:r>
            <a:r>
              <a:rPr lang="en-US" altLang="zh-CN" dirty="0">
                <a:solidFill>
                  <a:srgbClr val="3333FF"/>
                </a:solidFill>
                <a:latin typeface="+mn-ea"/>
                <a:ea typeface="+mn-ea"/>
              </a:rPr>
              <a:t>=32/8/0.5MB/s</a:t>
            </a:r>
            <a:endParaRPr lang="en-US" altLang="zh-CN" dirty="0">
              <a:solidFill>
                <a:srgbClr val="3333FF"/>
              </a:solidFill>
              <a:latin typeface="+mn-ea"/>
              <a:ea typeface="+mn-ea"/>
            </a:endParaRPr>
          </a:p>
          <a:p>
            <a:pPr marL="469900" lvl="1" indent="0">
              <a:buNone/>
            </a:pPr>
            <a:r>
              <a:rPr lang="en-US" altLang="zh-CN" dirty="0">
                <a:solidFill>
                  <a:srgbClr val="3333FF"/>
                </a:solidFill>
                <a:latin typeface="+mn-ea"/>
                <a:ea typeface="+mn-ea"/>
              </a:rPr>
              <a:t>CPU</a:t>
            </a:r>
            <a:r>
              <a:rPr lang="zh-CN" altLang="en-US" dirty="0">
                <a:solidFill>
                  <a:srgbClr val="3333FF"/>
                </a:solidFill>
                <a:latin typeface="+mn-ea"/>
                <a:ea typeface="+mn-ea"/>
              </a:rPr>
              <a:t>用于外设</a:t>
            </a:r>
            <a:r>
              <a:rPr lang="en-US" altLang="zh-CN" dirty="0">
                <a:solidFill>
                  <a:srgbClr val="3333FF"/>
                </a:solidFill>
                <a:latin typeface="+mn-ea"/>
                <a:ea typeface="+mn-ea"/>
              </a:rPr>
              <a:t>I/O</a:t>
            </a:r>
            <a:r>
              <a:rPr lang="zh-CN" altLang="en-US" dirty="0">
                <a:solidFill>
                  <a:srgbClr val="3333FF"/>
                </a:solidFill>
                <a:latin typeface="+mn-ea"/>
                <a:ea typeface="+mn-ea"/>
              </a:rPr>
              <a:t>时间占整个</a:t>
            </a:r>
            <a:r>
              <a:rPr lang="en-US" altLang="zh-CN" dirty="0">
                <a:solidFill>
                  <a:srgbClr val="3333FF"/>
                </a:solidFill>
                <a:latin typeface="+mn-ea"/>
                <a:ea typeface="+mn-ea"/>
              </a:rPr>
              <a:t>CPU</a:t>
            </a:r>
            <a:r>
              <a:rPr lang="zh-CN" altLang="en-US" dirty="0">
                <a:solidFill>
                  <a:srgbClr val="3333FF"/>
                </a:solidFill>
                <a:latin typeface="+mn-ea"/>
                <a:ea typeface="+mn-ea"/>
              </a:rPr>
              <a:t>时间比例</a:t>
            </a:r>
            <a:r>
              <a:rPr lang="en-US" altLang="zh-CN" dirty="0">
                <a:solidFill>
                  <a:srgbClr val="3333FF"/>
                </a:solidFill>
                <a:latin typeface="+mn-ea"/>
                <a:ea typeface="+mn-ea"/>
              </a:rPr>
              <a:t>= T</a:t>
            </a:r>
            <a:r>
              <a:rPr lang="en-US" altLang="zh-CN" baseline="-25000" dirty="0">
                <a:solidFill>
                  <a:srgbClr val="3333FF"/>
                </a:solidFill>
                <a:latin typeface="+mn-ea"/>
                <a:ea typeface="+mn-ea"/>
              </a:rPr>
              <a:t>I/O</a:t>
            </a:r>
            <a:r>
              <a:rPr lang="en-US" altLang="zh-CN" dirty="0">
                <a:solidFill>
                  <a:srgbClr val="3333FF"/>
                </a:solidFill>
                <a:latin typeface="+mn-ea"/>
                <a:ea typeface="+mn-ea"/>
              </a:rPr>
              <a:t>/</a:t>
            </a:r>
            <a:r>
              <a:rPr lang="en-US" altLang="zh-CN" dirty="0" err="1">
                <a:solidFill>
                  <a:srgbClr val="3333FF"/>
                </a:solidFill>
                <a:latin typeface="+mn-ea"/>
                <a:ea typeface="+mn-ea"/>
              </a:rPr>
              <a:t>T</a:t>
            </a:r>
            <a:r>
              <a:rPr lang="en-US" altLang="zh-CN" baseline="-25000" dirty="0" err="1">
                <a:solidFill>
                  <a:srgbClr val="3333FF"/>
                </a:solidFill>
                <a:latin typeface="+mn-ea"/>
                <a:ea typeface="+mn-ea"/>
              </a:rPr>
              <a:t>total</a:t>
            </a:r>
            <a:r>
              <a:rPr lang="en-US" altLang="zh-CN" dirty="0">
                <a:solidFill>
                  <a:srgbClr val="3333FF"/>
                </a:solidFill>
                <a:latin typeface="+mn-ea"/>
                <a:ea typeface="+mn-ea"/>
              </a:rPr>
              <a:t>=2.5%</a:t>
            </a:r>
            <a:r>
              <a:rPr lang="zh-CN" altLang="en-US" sz="2000" dirty="0">
                <a:latin typeface="+mn-ea"/>
                <a:ea typeface="+mn-ea"/>
              </a:rPr>
              <a:t>  </a:t>
            </a:r>
            <a:endParaRPr lang="zh-CN" altLang="en-US" dirty="0">
              <a:latin typeface="+mn-ea"/>
              <a:ea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例题</a:t>
            </a:r>
            <a:endParaRPr lang="zh-CN" altLang="en-US" dirty="0"/>
          </a:p>
        </p:txBody>
      </p:sp>
      <p:sp>
        <p:nvSpPr>
          <p:cNvPr id="3" name="内容占位符 2"/>
          <p:cNvSpPr>
            <a:spLocks noGrp="1"/>
          </p:cNvSpPr>
          <p:nvPr>
            <p:ph idx="1"/>
          </p:nvPr>
        </p:nvSpPr>
        <p:spPr/>
        <p:txBody>
          <a:bodyPr>
            <a:normAutofit lnSpcReduction="10000"/>
          </a:bodyPr>
          <a:lstStyle/>
          <a:p>
            <a:r>
              <a:rPr lang="zh-CN" altLang="en-US" sz="2400" dirty="0"/>
              <a:t>某计算机</a:t>
            </a:r>
            <a:r>
              <a:rPr lang="en-US" altLang="zh-CN" sz="2400" dirty="0"/>
              <a:t>CPU</a:t>
            </a:r>
            <a:r>
              <a:rPr lang="zh-CN" altLang="en-US" sz="2400" dirty="0"/>
              <a:t>主频</a:t>
            </a:r>
            <a:r>
              <a:rPr lang="en-US" altLang="zh-CN" sz="2400" dirty="0"/>
              <a:t>500MHz</a:t>
            </a:r>
            <a:r>
              <a:rPr lang="zh-CN" altLang="en-US" sz="2400" dirty="0"/>
              <a:t>，</a:t>
            </a:r>
            <a:r>
              <a:rPr lang="en-US" altLang="zh-CN" sz="2400" dirty="0"/>
              <a:t>CPI</a:t>
            </a:r>
            <a:r>
              <a:rPr lang="zh-CN" altLang="en-US" sz="2400" dirty="0"/>
              <a:t>为</a:t>
            </a:r>
            <a:r>
              <a:rPr lang="en-US" altLang="zh-CN" sz="2400" dirty="0"/>
              <a:t>5</a:t>
            </a:r>
            <a:r>
              <a:rPr lang="zh-CN" altLang="en-US" sz="2400" dirty="0"/>
              <a:t>。假定某外设的数据传输率为</a:t>
            </a:r>
            <a:r>
              <a:rPr lang="en-US" altLang="zh-CN" sz="2400" dirty="0"/>
              <a:t>0.5MB/s,</a:t>
            </a:r>
            <a:r>
              <a:rPr lang="zh-CN" altLang="en-US" sz="2400" dirty="0"/>
              <a:t>采用中断方式与主机进行数据传送，以</a:t>
            </a:r>
            <a:r>
              <a:rPr lang="en-US" altLang="zh-CN" sz="2400" dirty="0"/>
              <a:t>32</a:t>
            </a:r>
            <a:r>
              <a:rPr lang="zh-CN" altLang="en-US" sz="2400" dirty="0"/>
              <a:t>位为传输单位，对应的中断服务程序包含</a:t>
            </a:r>
            <a:r>
              <a:rPr lang="en-US" altLang="zh-CN" sz="2400" dirty="0"/>
              <a:t>18</a:t>
            </a:r>
            <a:r>
              <a:rPr lang="zh-CN" altLang="en-US" sz="2400" dirty="0"/>
              <a:t>条指令，中断服务的其他开销相当于</a:t>
            </a:r>
            <a:r>
              <a:rPr lang="en-US" altLang="zh-CN" sz="2400" dirty="0"/>
              <a:t>2</a:t>
            </a:r>
            <a:r>
              <a:rPr lang="zh-CN" altLang="en-US" sz="2400" dirty="0"/>
              <a:t>条指令的执行时间。</a:t>
            </a:r>
            <a:endParaRPr lang="en-US" altLang="zh-CN" sz="2400" dirty="0"/>
          </a:p>
          <a:p>
            <a:r>
              <a:rPr lang="zh-CN" altLang="en-US" sz="2400" dirty="0"/>
              <a:t>当外设的数传率为</a:t>
            </a:r>
            <a:r>
              <a:rPr lang="en-US" altLang="zh-CN" sz="2400" dirty="0"/>
              <a:t>5MB/s</a:t>
            </a:r>
            <a:r>
              <a:rPr lang="zh-CN" altLang="en-US" sz="2400" dirty="0"/>
              <a:t>时，改用</a:t>
            </a:r>
            <a:r>
              <a:rPr lang="en-US" altLang="zh-CN" sz="2400" dirty="0"/>
              <a:t>DMA</a:t>
            </a:r>
            <a:r>
              <a:rPr lang="zh-CN" altLang="en-US" sz="2400" dirty="0"/>
              <a:t>方式。假定</a:t>
            </a:r>
            <a:r>
              <a:rPr lang="en-US" altLang="zh-CN" sz="2400" dirty="0"/>
              <a:t>DMA</a:t>
            </a:r>
            <a:r>
              <a:rPr lang="zh-CN" altLang="en-US" sz="2400" dirty="0"/>
              <a:t>传送块大小为</a:t>
            </a:r>
            <a:r>
              <a:rPr lang="en-US" altLang="zh-CN" sz="2400" dirty="0"/>
              <a:t>5000B</a:t>
            </a:r>
            <a:r>
              <a:rPr lang="zh-CN" altLang="en-US" sz="2400" dirty="0"/>
              <a:t>，且</a:t>
            </a:r>
            <a:r>
              <a:rPr lang="en-US" altLang="zh-CN" sz="2400" dirty="0"/>
              <a:t>DMA</a:t>
            </a:r>
            <a:r>
              <a:rPr lang="zh-CN" altLang="en-US" sz="2400" dirty="0"/>
              <a:t>预处理和后处理的总开销为</a:t>
            </a:r>
            <a:r>
              <a:rPr lang="en-US" altLang="zh-CN" sz="2400" dirty="0"/>
              <a:t>500</a:t>
            </a:r>
            <a:r>
              <a:rPr lang="zh-CN" altLang="en-US" sz="2400" dirty="0"/>
              <a:t>个时钟周期，则</a:t>
            </a:r>
            <a:r>
              <a:rPr lang="en-US" altLang="zh-CN" sz="2400" dirty="0"/>
              <a:t>CPU</a:t>
            </a:r>
            <a:r>
              <a:rPr lang="zh-CN" altLang="en-US" sz="2400" dirty="0"/>
              <a:t>用于该外设</a:t>
            </a:r>
            <a:r>
              <a:rPr lang="en-US" altLang="zh-CN" sz="2400" dirty="0"/>
              <a:t>I/O</a:t>
            </a:r>
            <a:r>
              <a:rPr lang="zh-CN" altLang="en-US" sz="2400" dirty="0"/>
              <a:t>的时间占整个</a:t>
            </a:r>
            <a:r>
              <a:rPr lang="en-US" altLang="zh-CN" sz="2400" dirty="0"/>
              <a:t>CPU</a:t>
            </a:r>
            <a:r>
              <a:rPr lang="zh-CN" altLang="en-US" sz="2400" dirty="0"/>
              <a:t>时间的百分比是多少（假定</a:t>
            </a:r>
            <a:r>
              <a:rPr lang="en-US" altLang="zh-CN" sz="2400" dirty="0"/>
              <a:t>DMA</a:t>
            </a:r>
            <a:r>
              <a:rPr lang="zh-CN" altLang="en-US" sz="2400" dirty="0"/>
              <a:t>与</a:t>
            </a:r>
            <a:r>
              <a:rPr lang="en-US" altLang="zh-CN" sz="2400" dirty="0"/>
              <a:t>CPU</a:t>
            </a:r>
            <a:r>
              <a:rPr lang="zh-CN" altLang="en-US" sz="2400" dirty="0"/>
              <a:t>之间没有访存冲突）</a:t>
            </a:r>
            <a:endParaRPr lang="en-US" altLang="zh-CN" sz="2400" dirty="0"/>
          </a:p>
          <a:p>
            <a:pPr marL="469900" lvl="1" indent="0">
              <a:buNone/>
            </a:pPr>
            <a:r>
              <a:rPr lang="en-US" altLang="zh-CN" sz="2200" dirty="0">
                <a:solidFill>
                  <a:srgbClr val="3333FF"/>
                </a:solidFill>
                <a:latin typeface="+mj-ea"/>
                <a:ea typeface="+mj-ea"/>
              </a:rPr>
              <a:t>DMA</a:t>
            </a:r>
            <a:r>
              <a:rPr lang="zh-CN" altLang="en-US" sz="2200" dirty="0">
                <a:solidFill>
                  <a:srgbClr val="3333FF"/>
                </a:solidFill>
                <a:latin typeface="+mj-ea"/>
                <a:ea typeface="+mj-ea"/>
              </a:rPr>
              <a:t>传输阶段不需要占用</a:t>
            </a:r>
            <a:r>
              <a:rPr lang="en-US" altLang="zh-CN" sz="2200" dirty="0">
                <a:solidFill>
                  <a:srgbClr val="3333FF"/>
                </a:solidFill>
                <a:latin typeface="+mj-ea"/>
                <a:ea typeface="+mj-ea"/>
              </a:rPr>
              <a:t>CPU</a:t>
            </a:r>
            <a:r>
              <a:rPr lang="zh-CN" altLang="en-US" sz="2200" dirty="0">
                <a:solidFill>
                  <a:srgbClr val="3333FF"/>
                </a:solidFill>
                <a:latin typeface="+mj-ea"/>
                <a:ea typeface="+mj-ea"/>
              </a:rPr>
              <a:t>时间。</a:t>
            </a:r>
            <a:endParaRPr lang="en-US" altLang="zh-CN" sz="2200" dirty="0">
              <a:solidFill>
                <a:srgbClr val="3333FF"/>
              </a:solidFill>
              <a:latin typeface="+mj-ea"/>
              <a:ea typeface="+mj-ea"/>
            </a:endParaRPr>
          </a:p>
          <a:p>
            <a:pPr marL="469900" lvl="1" indent="0">
              <a:buNone/>
            </a:pPr>
            <a:r>
              <a:rPr lang="zh-CN" altLang="en-US" sz="2200" dirty="0">
                <a:solidFill>
                  <a:srgbClr val="3333FF"/>
                </a:solidFill>
                <a:latin typeface="+mj-ea"/>
                <a:ea typeface="+mj-ea"/>
              </a:rPr>
              <a:t>传输</a:t>
            </a:r>
            <a:r>
              <a:rPr lang="en-US" altLang="zh-CN" sz="2200" dirty="0">
                <a:solidFill>
                  <a:srgbClr val="3333FF"/>
                </a:solidFill>
                <a:latin typeface="+mj-ea"/>
                <a:ea typeface="+mj-ea"/>
              </a:rPr>
              <a:t>5000B</a:t>
            </a:r>
            <a:r>
              <a:rPr lang="zh-CN" altLang="en-US" sz="2200" dirty="0">
                <a:solidFill>
                  <a:srgbClr val="3333FF"/>
                </a:solidFill>
                <a:latin typeface="+mj-ea"/>
                <a:ea typeface="+mj-ea"/>
              </a:rPr>
              <a:t>，需一次</a:t>
            </a:r>
            <a:r>
              <a:rPr lang="en-US" altLang="zh-CN" sz="2200" dirty="0">
                <a:solidFill>
                  <a:srgbClr val="3333FF"/>
                </a:solidFill>
                <a:latin typeface="+mj-ea"/>
                <a:ea typeface="+mj-ea"/>
              </a:rPr>
              <a:t>DMA</a:t>
            </a:r>
            <a:r>
              <a:rPr lang="zh-CN" altLang="en-US" sz="2200" dirty="0">
                <a:solidFill>
                  <a:srgbClr val="3333FF"/>
                </a:solidFill>
                <a:latin typeface="+mj-ea"/>
                <a:ea typeface="+mj-ea"/>
              </a:rPr>
              <a:t>，所需</a:t>
            </a:r>
            <a:r>
              <a:rPr lang="en-US" altLang="zh-CN" sz="2200" dirty="0">
                <a:solidFill>
                  <a:srgbClr val="3333FF"/>
                </a:solidFill>
                <a:latin typeface="+mj-ea"/>
                <a:ea typeface="+mj-ea"/>
              </a:rPr>
              <a:t>CPU</a:t>
            </a:r>
            <a:r>
              <a:rPr lang="zh-CN" altLang="en-US" sz="2200" dirty="0">
                <a:solidFill>
                  <a:srgbClr val="3333FF"/>
                </a:solidFill>
                <a:latin typeface="+mj-ea"/>
                <a:ea typeface="+mj-ea"/>
              </a:rPr>
              <a:t>开销</a:t>
            </a:r>
            <a:r>
              <a:rPr lang="en-US" altLang="zh-CN" sz="2200" dirty="0">
                <a:solidFill>
                  <a:srgbClr val="3333FF"/>
                </a:solidFill>
                <a:latin typeface="+mj-ea"/>
                <a:ea typeface="+mj-ea"/>
              </a:rPr>
              <a:t>T</a:t>
            </a:r>
            <a:r>
              <a:rPr lang="en-US" altLang="zh-CN" sz="2200" baseline="-25000" dirty="0">
                <a:solidFill>
                  <a:srgbClr val="3333FF"/>
                </a:solidFill>
                <a:latin typeface="+mj-ea"/>
                <a:ea typeface="+mj-ea"/>
              </a:rPr>
              <a:t>IO</a:t>
            </a:r>
            <a:r>
              <a:rPr lang="en-US" altLang="zh-CN" sz="2200" dirty="0">
                <a:solidFill>
                  <a:srgbClr val="3333FF"/>
                </a:solidFill>
                <a:latin typeface="+mj-ea"/>
                <a:ea typeface="+mj-ea"/>
              </a:rPr>
              <a:t>=500×T=500/500MHz</a:t>
            </a:r>
            <a:endParaRPr lang="en-US" altLang="zh-CN" sz="2200" dirty="0">
              <a:solidFill>
                <a:srgbClr val="3333FF"/>
              </a:solidFill>
              <a:latin typeface="+mj-ea"/>
              <a:ea typeface="+mj-ea"/>
            </a:endParaRPr>
          </a:p>
          <a:p>
            <a:pPr marL="469900" lvl="1" indent="0">
              <a:buNone/>
            </a:pPr>
            <a:r>
              <a:rPr lang="zh-CN" altLang="en-US" sz="2200" dirty="0">
                <a:solidFill>
                  <a:srgbClr val="3333FF"/>
                </a:solidFill>
                <a:latin typeface="+mj-ea"/>
                <a:ea typeface="+mj-ea"/>
              </a:rPr>
              <a:t>传输</a:t>
            </a:r>
            <a:r>
              <a:rPr lang="en-US" altLang="zh-CN" sz="2200" dirty="0">
                <a:solidFill>
                  <a:srgbClr val="3333FF"/>
                </a:solidFill>
                <a:latin typeface="+mj-ea"/>
                <a:ea typeface="+mj-ea"/>
              </a:rPr>
              <a:t>5000B   </a:t>
            </a:r>
            <a:r>
              <a:rPr lang="zh-CN" altLang="en-US" sz="2200" dirty="0">
                <a:solidFill>
                  <a:srgbClr val="3333FF"/>
                </a:solidFill>
                <a:latin typeface="+mj-ea"/>
                <a:ea typeface="+mj-ea"/>
              </a:rPr>
              <a:t>需要的总时间</a:t>
            </a:r>
            <a:r>
              <a:rPr lang="en-US" altLang="zh-CN" sz="2200" dirty="0" err="1">
                <a:solidFill>
                  <a:srgbClr val="3333FF"/>
                </a:solidFill>
                <a:latin typeface="+mj-ea"/>
                <a:ea typeface="+mj-ea"/>
              </a:rPr>
              <a:t>T</a:t>
            </a:r>
            <a:r>
              <a:rPr lang="en-US" altLang="zh-CN" sz="2200" baseline="-25000" dirty="0" err="1">
                <a:solidFill>
                  <a:srgbClr val="3333FF"/>
                </a:solidFill>
                <a:latin typeface="+mj-ea"/>
                <a:ea typeface="+mj-ea"/>
              </a:rPr>
              <a:t>total</a:t>
            </a:r>
            <a:r>
              <a:rPr lang="en-US" altLang="zh-CN" sz="2200" dirty="0">
                <a:solidFill>
                  <a:srgbClr val="3333FF"/>
                </a:solidFill>
                <a:latin typeface="+mj-ea"/>
                <a:ea typeface="+mj-ea"/>
              </a:rPr>
              <a:t>=5000/5MB/s</a:t>
            </a:r>
            <a:endParaRPr lang="en-US" altLang="zh-CN" sz="2200" dirty="0">
              <a:solidFill>
                <a:srgbClr val="3333FF"/>
              </a:solidFill>
              <a:latin typeface="+mj-ea"/>
              <a:ea typeface="+mj-ea"/>
            </a:endParaRPr>
          </a:p>
          <a:p>
            <a:pPr marL="469900" lvl="1" indent="0">
              <a:buNone/>
            </a:pPr>
            <a:r>
              <a:rPr lang="en-US" altLang="zh-CN" sz="2200" dirty="0">
                <a:solidFill>
                  <a:srgbClr val="3333FF"/>
                </a:solidFill>
                <a:latin typeface="+mj-ea"/>
                <a:ea typeface="+mj-ea"/>
              </a:rPr>
              <a:t>CPU</a:t>
            </a:r>
            <a:r>
              <a:rPr lang="zh-CN" altLang="en-US" sz="2200" dirty="0">
                <a:solidFill>
                  <a:srgbClr val="3333FF"/>
                </a:solidFill>
                <a:latin typeface="+mj-ea"/>
                <a:ea typeface="+mj-ea"/>
              </a:rPr>
              <a:t>用于外设</a:t>
            </a:r>
            <a:r>
              <a:rPr lang="en-US" altLang="zh-CN" sz="2200" dirty="0">
                <a:solidFill>
                  <a:srgbClr val="3333FF"/>
                </a:solidFill>
                <a:latin typeface="+mj-ea"/>
                <a:ea typeface="+mj-ea"/>
              </a:rPr>
              <a:t>I/O</a:t>
            </a:r>
            <a:r>
              <a:rPr lang="zh-CN" altLang="en-US" sz="2200" dirty="0">
                <a:solidFill>
                  <a:srgbClr val="3333FF"/>
                </a:solidFill>
                <a:latin typeface="+mj-ea"/>
                <a:ea typeface="+mj-ea"/>
              </a:rPr>
              <a:t>时间占整个</a:t>
            </a:r>
            <a:r>
              <a:rPr lang="en-US" altLang="zh-CN" sz="2200" dirty="0">
                <a:solidFill>
                  <a:srgbClr val="3333FF"/>
                </a:solidFill>
                <a:latin typeface="+mj-ea"/>
                <a:ea typeface="+mj-ea"/>
              </a:rPr>
              <a:t>CPU</a:t>
            </a:r>
            <a:r>
              <a:rPr lang="zh-CN" altLang="en-US" sz="2200" dirty="0">
                <a:solidFill>
                  <a:srgbClr val="3333FF"/>
                </a:solidFill>
                <a:latin typeface="+mj-ea"/>
                <a:ea typeface="+mj-ea"/>
              </a:rPr>
              <a:t>时间比例</a:t>
            </a:r>
            <a:r>
              <a:rPr lang="en-US" altLang="zh-CN" sz="2200" dirty="0">
                <a:solidFill>
                  <a:srgbClr val="3333FF"/>
                </a:solidFill>
                <a:latin typeface="+mj-ea"/>
                <a:ea typeface="+mj-ea"/>
              </a:rPr>
              <a:t>= T</a:t>
            </a:r>
            <a:r>
              <a:rPr lang="en-US" altLang="zh-CN" sz="2200" baseline="-25000" dirty="0">
                <a:solidFill>
                  <a:srgbClr val="3333FF"/>
                </a:solidFill>
                <a:latin typeface="+mj-ea"/>
                <a:ea typeface="+mj-ea"/>
              </a:rPr>
              <a:t>IO</a:t>
            </a:r>
            <a:r>
              <a:rPr lang="en-US" altLang="zh-CN" sz="2200" dirty="0">
                <a:solidFill>
                  <a:srgbClr val="3333FF"/>
                </a:solidFill>
                <a:latin typeface="+mj-ea"/>
                <a:ea typeface="+mj-ea"/>
              </a:rPr>
              <a:t>/</a:t>
            </a:r>
            <a:r>
              <a:rPr lang="en-US" altLang="zh-CN" sz="2200" dirty="0" err="1">
                <a:solidFill>
                  <a:srgbClr val="3333FF"/>
                </a:solidFill>
                <a:latin typeface="+mj-ea"/>
                <a:ea typeface="+mj-ea"/>
              </a:rPr>
              <a:t>T</a:t>
            </a:r>
            <a:r>
              <a:rPr lang="en-US" altLang="zh-CN" sz="2200" baseline="-25000" dirty="0" err="1">
                <a:solidFill>
                  <a:srgbClr val="3333FF"/>
                </a:solidFill>
                <a:latin typeface="+mj-ea"/>
                <a:ea typeface="+mj-ea"/>
              </a:rPr>
              <a:t>total</a:t>
            </a:r>
            <a:r>
              <a:rPr lang="en-US" altLang="zh-CN" sz="2200" dirty="0">
                <a:solidFill>
                  <a:srgbClr val="3333FF"/>
                </a:solidFill>
                <a:latin typeface="+mj-ea"/>
                <a:ea typeface="+mj-ea"/>
              </a:rPr>
              <a:t>=0.1%</a:t>
            </a:r>
            <a:endParaRPr lang="en-US" altLang="zh-CN" sz="2200" dirty="0">
              <a:solidFill>
                <a:srgbClr val="3333FF"/>
              </a:solidFill>
              <a:latin typeface="+mj-ea"/>
              <a:ea typeface="+mj-ea"/>
            </a:endParaRPr>
          </a:p>
          <a:p>
            <a:pPr marL="0" indent="0">
              <a:buNone/>
            </a:pPr>
            <a:endParaRPr lang="en-US" altLang="zh-CN" sz="2400" dirty="0">
              <a:solidFill>
                <a:srgbClr val="3333FF"/>
              </a:solidFill>
              <a:latin typeface="Arial" panose="020B0604020202020204" pitchFamily="34" charset="0"/>
              <a:ea typeface="宋体" panose="02010600030101010101" pitchFamily="2" charset="-122"/>
            </a:endParaRPr>
          </a:p>
          <a:p>
            <a:pPr marL="0" indent="0">
              <a:buNone/>
            </a:pPr>
            <a:endParaRPr lang="zh-CN" altLang="en-US" sz="2400" dirty="0">
              <a:solidFill>
                <a:srgbClr val="3333FF"/>
              </a:solidFill>
              <a:latin typeface="Arial" panose="020B0604020202020204" pitchFamily="34" charset="0"/>
              <a:ea typeface="宋体" panose="02010600030101010101" pitchFamily="2" charset="-122"/>
            </a:endParaRPr>
          </a:p>
          <a:p>
            <a:pPr marL="0" indent="0">
              <a:buNone/>
            </a:pPr>
            <a:endParaRPr lang="zh-CN" altLang="en-US" sz="2200" dirty="0"/>
          </a:p>
          <a:p>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矩形 2"/>
          <p:cNvSpPr>
            <a:spLocks noGrp="1" noChangeArrowheads="1"/>
          </p:cNvSpPr>
          <p:nvPr>
            <p:ph type="title"/>
          </p:nvPr>
        </p:nvSpPr>
        <p:spPr/>
        <p:txBody>
          <a:bodyPr/>
          <a:lstStyle/>
          <a:p>
            <a:r>
              <a:rPr lang="zh-CN" altLang="en-US"/>
              <a:t>本章主要内容</a:t>
            </a:r>
            <a:endParaRPr lang="zh-CN" altLang="en-US"/>
          </a:p>
        </p:txBody>
      </p:sp>
      <p:sp>
        <p:nvSpPr>
          <p:cNvPr id="26628" name="矩形 3"/>
          <p:cNvSpPr>
            <a:spLocks noGrp="1" noChangeArrowheads="1"/>
          </p:cNvSpPr>
          <p:nvPr>
            <p:ph type="body" idx="1"/>
          </p:nvPr>
        </p:nvSpPr>
        <p:spPr/>
        <p:txBody>
          <a:bodyPr>
            <a:normAutofit lnSpcReduction="10000"/>
          </a:bodyPr>
          <a:lstStyle/>
          <a:p>
            <a:r>
              <a:rPr lang="en-US" altLang="zh-CN" b="1" dirty="0"/>
              <a:t>9.1 </a:t>
            </a:r>
            <a:r>
              <a:rPr lang="zh-CN" altLang="en-US" b="1" dirty="0"/>
              <a:t>输入输出设备与特性</a:t>
            </a:r>
            <a:endParaRPr lang="en-US" altLang="zh-CN" b="1" dirty="0"/>
          </a:p>
          <a:p>
            <a:r>
              <a:rPr lang="en-US" altLang="zh-CN" b="1" dirty="0"/>
              <a:t>9.2 I/O</a:t>
            </a:r>
            <a:r>
              <a:rPr lang="zh-CN" altLang="en-US" b="1" dirty="0"/>
              <a:t>接口</a:t>
            </a:r>
            <a:endParaRPr lang="en-US" altLang="zh-CN" b="1" dirty="0"/>
          </a:p>
          <a:p>
            <a:r>
              <a:rPr lang="en-US" altLang="zh-CN" b="1" dirty="0"/>
              <a:t>9.3 </a:t>
            </a:r>
            <a:r>
              <a:rPr lang="zh-CN" altLang="en-US" b="1" dirty="0"/>
              <a:t>数据传送控制方式</a:t>
            </a:r>
            <a:endParaRPr lang="en-US" altLang="zh-CN" b="1" dirty="0"/>
          </a:p>
          <a:p>
            <a:r>
              <a:rPr lang="en-US" altLang="zh-CN" b="1" dirty="0"/>
              <a:t>9.4 </a:t>
            </a:r>
            <a:r>
              <a:rPr lang="zh-CN" altLang="en-US" b="1" dirty="0"/>
              <a:t>程序控制方式</a:t>
            </a:r>
            <a:endParaRPr lang="en-US" altLang="zh-CN" b="1" dirty="0"/>
          </a:p>
          <a:p>
            <a:r>
              <a:rPr lang="en-US" altLang="zh-CN" b="1" dirty="0"/>
              <a:t>9.5 </a:t>
            </a:r>
            <a:r>
              <a:rPr lang="zh-CN" altLang="en-US" b="1" dirty="0"/>
              <a:t>程序中断方式</a:t>
            </a:r>
            <a:endParaRPr lang="zh-CN" altLang="en-US" b="1" dirty="0"/>
          </a:p>
          <a:p>
            <a:r>
              <a:rPr lang="en-US" altLang="zh-CN" b="1" dirty="0"/>
              <a:t>9.6 DMA</a:t>
            </a:r>
            <a:r>
              <a:rPr lang="zh-CN" altLang="en-US" b="1" dirty="0"/>
              <a:t>方式</a:t>
            </a:r>
            <a:endParaRPr lang="zh-CN" altLang="en-US" b="1" dirty="0"/>
          </a:p>
          <a:p>
            <a:r>
              <a:rPr lang="en-US" altLang="zh-CN" b="1" dirty="0">
                <a:solidFill>
                  <a:srgbClr val="C00000"/>
                </a:solidFill>
                <a:effectLst>
                  <a:outerShdw blurRad="38100" dist="38100" dir="2700000" algn="tl">
                    <a:srgbClr val="000000">
                      <a:alpha val="43137"/>
                    </a:srgbClr>
                  </a:outerShdw>
                </a:effectLst>
              </a:rPr>
              <a:t>9.7 </a:t>
            </a:r>
            <a:r>
              <a:rPr lang="zh-CN" altLang="en-US" b="1" dirty="0">
                <a:solidFill>
                  <a:srgbClr val="C00000"/>
                </a:solidFill>
                <a:effectLst>
                  <a:outerShdw blurRad="38100" dist="38100" dir="2700000" algn="tl">
                    <a:srgbClr val="000000">
                      <a:alpha val="43137"/>
                    </a:srgbClr>
                  </a:outerShdw>
                </a:effectLst>
              </a:rPr>
              <a:t>通道方式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solidFill>
                  <a:schemeClr val="bg1">
                    <a:lumMod val="65000"/>
                  </a:schemeClr>
                </a:solidFill>
              </a:rPr>
              <a:t>9.8 </a:t>
            </a:r>
            <a:r>
              <a:rPr lang="zh-CN" altLang="en-US" b="1" dirty="0">
                <a:solidFill>
                  <a:schemeClr val="bg1">
                    <a:lumMod val="65000"/>
                  </a:schemeClr>
                </a:solidFill>
              </a:rPr>
              <a:t>常见</a:t>
            </a:r>
            <a:r>
              <a:rPr lang="en-US" altLang="zh-CN" b="1" dirty="0">
                <a:solidFill>
                  <a:schemeClr val="bg1">
                    <a:lumMod val="65000"/>
                  </a:schemeClr>
                </a:solidFill>
              </a:rPr>
              <a:t>I/O</a:t>
            </a:r>
            <a:r>
              <a:rPr lang="zh-CN" altLang="en-US" b="1" dirty="0">
                <a:solidFill>
                  <a:schemeClr val="bg1">
                    <a:lumMod val="65000"/>
                  </a:schemeClr>
                </a:solidFill>
              </a:rPr>
              <a:t>设备</a:t>
            </a:r>
            <a:endParaRPr lang="zh-CN" altLang="en-US" b="1" dirty="0">
              <a:solidFill>
                <a:schemeClr val="bg1">
                  <a:lumMod val="65000"/>
                </a:schemeClr>
              </a:solidFill>
            </a:endParaRPr>
          </a:p>
        </p:txBody>
      </p:sp>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矩形 2"/>
          <p:cNvSpPr>
            <a:spLocks noGrp="1" noChangeArrowheads="1"/>
          </p:cNvSpPr>
          <p:nvPr>
            <p:ph type="title"/>
          </p:nvPr>
        </p:nvSpPr>
        <p:spPr/>
        <p:txBody>
          <a:bodyPr/>
          <a:lstStyle/>
          <a:p>
            <a:pPr eaLnBrk="1" hangingPunct="1"/>
            <a:r>
              <a:rPr lang="zh-CN" altLang="en-US"/>
              <a:t>通道方式</a:t>
            </a:r>
            <a:endParaRPr lang="zh-CN" altLang="en-US"/>
          </a:p>
        </p:txBody>
      </p:sp>
      <p:sp>
        <p:nvSpPr>
          <p:cNvPr id="93188" name="矩形 3"/>
          <p:cNvSpPr>
            <a:spLocks noGrp="1" noChangeArrowheads="1"/>
          </p:cNvSpPr>
          <p:nvPr>
            <p:ph type="body" idx="1"/>
          </p:nvPr>
        </p:nvSpPr>
        <p:spPr/>
        <p:txBody>
          <a:bodyPr/>
          <a:lstStyle/>
          <a:p>
            <a:pPr eaLnBrk="1" hangingPunct="1"/>
            <a:r>
              <a:rPr lang="zh-CN" altLang="en-US"/>
              <a:t>通道的功能</a:t>
            </a:r>
            <a:endParaRPr lang="zh-CN" altLang="en-US"/>
          </a:p>
          <a:p>
            <a:pPr eaLnBrk="1" hangingPunct="1"/>
            <a:r>
              <a:rPr lang="zh-CN" altLang="en-US"/>
              <a:t>通道类型</a:t>
            </a:r>
            <a:endParaRPr lang="zh-CN" altLang="en-US"/>
          </a:p>
          <a:p>
            <a:pPr eaLnBrk="1" hangingPunct="1"/>
            <a:r>
              <a:rPr lang="zh-CN" altLang="en-US"/>
              <a:t>通道结构的发展</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矩形 2"/>
          <p:cNvSpPr>
            <a:spLocks noGrp="1" noChangeArrowheads="1"/>
          </p:cNvSpPr>
          <p:nvPr>
            <p:ph type="title"/>
          </p:nvPr>
        </p:nvSpPr>
        <p:spPr/>
        <p:txBody>
          <a:bodyPr/>
          <a:lstStyle/>
          <a:p>
            <a:r>
              <a:rPr lang="zh-CN" altLang="en-US"/>
              <a:t>通道方式</a:t>
            </a:r>
            <a:endParaRPr lang="zh-CN" altLang="en-US"/>
          </a:p>
        </p:txBody>
      </p:sp>
      <p:sp>
        <p:nvSpPr>
          <p:cNvPr id="94212" name="矩形 3"/>
          <p:cNvSpPr>
            <a:spLocks noGrp="1" noChangeArrowheads="1"/>
          </p:cNvSpPr>
          <p:nvPr>
            <p:ph type="body" idx="1"/>
          </p:nvPr>
        </p:nvSpPr>
        <p:spPr/>
        <p:txBody>
          <a:bodyPr>
            <a:normAutofit/>
          </a:bodyPr>
          <a:lstStyle/>
          <a:p>
            <a:pPr>
              <a:lnSpc>
                <a:spcPct val="150000"/>
              </a:lnSpc>
            </a:pPr>
            <a:r>
              <a:rPr lang="en-US" altLang="zh-CN" dirty="0"/>
              <a:t>DMA</a:t>
            </a:r>
            <a:r>
              <a:rPr lang="zh-CN" altLang="en-US" dirty="0"/>
              <a:t>方式依赖硬件逻辑支持，随着设备数量的增加，</a:t>
            </a:r>
            <a:r>
              <a:rPr lang="en-US" altLang="zh-CN" dirty="0"/>
              <a:t>DMA</a:t>
            </a:r>
            <a:r>
              <a:rPr lang="zh-CN" altLang="en-US" dirty="0"/>
              <a:t>控制器增加，成本也相应增加，需要一种方法使</a:t>
            </a:r>
            <a:r>
              <a:rPr lang="en-US" altLang="zh-CN" dirty="0"/>
              <a:t>DMA</a:t>
            </a:r>
            <a:r>
              <a:rPr lang="zh-CN" altLang="en-US" dirty="0"/>
              <a:t>技术被更多的设备共享。</a:t>
            </a:r>
            <a:endParaRPr lang="zh-CN" altLang="en-US" dirty="0"/>
          </a:p>
          <a:p>
            <a:pPr>
              <a:lnSpc>
                <a:spcPct val="150000"/>
              </a:lnSpc>
            </a:pPr>
            <a:r>
              <a:rPr lang="en-US" altLang="zh-CN" dirty="0"/>
              <a:t>DMA</a:t>
            </a:r>
            <a:r>
              <a:rPr lang="zh-CN" altLang="en-US" dirty="0"/>
              <a:t>读写操作之前，还存在复杂慢速的辅助管理操作，需要</a:t>
            </a:r>
            <a:r>
              <a:rPr lang="en-US" altLang="zh-CN" dirty="0"/>
              <a:t>CPU</a:t>
            </a:r>
            <a:r>
              <a:rPr lang="zh-CN" altLang="en-US" dirty="0"/>
              <a:t>处理</a:t>
            </a:r>
            <a:endParaRPr lang="en-US" altLang="zh-CN" dirty="0"/>
          </a:p>
          <a:p>
            <a:pPr lvl="1"/>
            <a:r>
              <a:rPr lang="zh-CN" altLang="en-US" dirty="0"/>
              <a:t>磁盘寻道</a:t>
            </a:r>
            <a:endParaRPr lang="en-US" altLang="zh-CN" dirty="0"/>
          </a:p>
          <a:p>
            <a:pPr>
              <a:lnSpc>
                <a:spcPct val="150000"/>
              </a:lnSpc>
            </a:pPr>
            <a:r>
              <a:rPr lang="zh-CN" altLang="en-US" dirty="0"/>
              <a:t>将设备管理、操作控制、数据传输从</a:t>
            </a:r>
            <a:r>
              <a:rPr lang="en-US" altLang="zh-CN" dirty="0"/>
              <a:t>CPU</a:t>
            </a:r>
            <a:r>
              <a:rPr lang="zh-CN" altLang="en-US" dirty="0"/>
              <a:t>剥离出来</a:t>
            </a:r>
            <a:endParaRPr lang="en-US" altLang="zh-CN" dirty="0"/>
          </a:p>
          <a:p>
            <a:pPr>
              <a:lnSpc>
                <a:spcPct val="150000"/>
              </a:lnSpc>
            </a:pPr>
            <a:r>
              <a:rPr lang="zh-CN" altLang="en-US" dirty="0"/>
              <a:t>交由专门的</a:t>
            </a:r>
            <a:r>
              <a:rPr lang="en-US" altLang="zh-CN" dirty="0"/>
              <a:t>IO</a:t>
            </a:r>
            <a:r>
              <a:rPr lang="zh-CN" altLang="en-US" dirty="0"/>
              <a:t>处理器（通道）完成</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通道方式</a:t>
            </a:r>
            <a:endParaRPr lang="zh-CN" altLang="en-US" dirty="0"/>
          </a:p>
        </p:txBody>
      </p:sp>
      <p:sp>
        <p:nvSpPr>
          <p:cNvPr id="3" name="内容占位符 2"/>
          <p:cNvSpPr>
            <a:spLocks noGrp="1"/>
          </p:cNvSpPr>
          <p:nvPr>
            <p:ph idx="1"/>
          </p:nvPr>
        </p:nvSpPr>
        <p:spPr>
          <a:xfrm>
            <a:off x="487822" y="942764"/>
            <a:ext cx="11031078" cy="5637024"/>
          </a:xfrm>
        </p:spPr>
        <p:txBody>
          <a:bodyPr>
            <a:normAutofit fontScale="92500"/>
          </a:bodyPr>
          <a:lstStyle/>
          <a:p>
            <a:r>
              <a:rPr lang="en-US" altLang="zh-CN" sz="2400" dirty="0"/>
              <a:t>DMA</a:t>
            </a:r>
            <a:r>
              <a:rPr lang="zh-CN" altLang="zh-CN" sz="2400" dirty="0"/>
              <a:t>方式的</a:t>
            </a:r>
            <a:r>
              <a:rPr lang="zh-CN" altLang="en-US" sz="2400" dirty="0"/>
              <a:t>进一步</a:t>
            </a:r>
            <a:r>
              <a:rPr lang="zh-CN" altLang="zh-CN" sz="2400" dirty="0"/>
              <a:t>发展，数据的传送方向、内存起始地址及传送的数据块长度等都由独立于</a:t>
            </a:r>
            <a:r>
              <a:rPr lang="en-US" altLang="zh-CN" sz="2400" dirty="0"/>
              <a:t>CPU</a:t>
            </a:r>
            <a:r>
              <a:rPr lang="zh-CN" altLang="zh-CN" sz="2400" dirty="0"/>
              <a:t>的通道来进行控制，可进一步减少</a:t>
            </a:r>
            <a:r>
              <a:rPr lang="en-US" altLang="zh-CN" sz="2400" dirty="0"/>
              <a:t>CPU</a:t>
            </a:r>
            <a:r>
              <a:rPr lang="zh-CN" altLang="zh-CN" sz="2400" dirty="0"/>
              <a:t>的干预。</a:t>
            </a:r>
            <a:endParaRPr lang="en-US" altLang="zh-CN" sz="2400" dirty="0"/>
          </a:p>
          <a:p>
            <a:pPr lvl="1"/>
            <a:r>
              <a:rPr lang="zh-CN" altLang="en-US" dirty="0"/>
              <a:t>通道是一个具有特殊功能的处理器</a:t>
            </a:r>
            <a:r>
              <a:rPr lang="en-US" altLang="zh-CN" dirty="0"/>
              <a:t>IOP</a:t>
            </a:r>
            <a:endParaRPr lang="en-US" altLang="zh-CN" dirty="0"/>
          </a:p>
          <a:p>
            <a:pPr lvl="1"/>
            <a:r>
              <a:rPr lang="zh-CN" altLang="en-US" dirty="0"/>
              <a:t>分担</a:t>
            </a:r>
            <a:r>
              <a:rPr lang="en-US" altLang="zh-CN" dirty="0"/>
              <a:t>CPU</a:t>
            </a:r>
            <a:r>
              <a:rPr lang="zh-CN" altLang="en-US" dirty="0"/>
              <a:t>的</a:t>
            </a:r>
            <a:r>
              <a:rPr lang="en-US" altLang="zh-CN" dirty="0"/>
              <a:t>I/O </a:t>
            </a:r>
            <a:r>
              <a:rPr lang="zh-CN" altLang="en-US" dirty="0"/>
              <a:t>处理的功能</a:t>
            </a:r>
            <a:endParaRPr lang="zh-CN" altLang="en-US" dirty="0"/>
          </a:p>
          <a:p>
            <a:pPr lvl="1"/>
            <a:r>
              <a:rPr lang="zh-CN" altLang="en-US" dirty="0"/>
              <a:t>可实现外设的统一管理和</a:t>
            </a:r>
            <a:r>
              <a:rPr lang="en-US" altLang="zh-CN" dirty="0"/>
              <a:t>DMA</a:t>
            </a:r>
            <a:r>
              <a:rPr lang="zh-CN" altLang="en-US" dirty="0"/>
              <a:t>操作</a:t>
            </a:r>
            <a:endParaRPr lang="zh-CN" altLang="en-US" dirty="0"/>
          </a:p>
          <a:p>
            <a:pPr lvl="1"/>
            <a:r>
              <a:rPr lang="zh-CN" altLang="en-US" dirty="0"/>
              <a:t>大大提高</a:t>
            </a:r>
            <a:r>
              <a:rPr lang="en-US" altLang="zh-CN" dirty="0"/>
              <a:t>CPU</a:t>
            </a:r>
            <a:r>
              <a:rPr lang="zh-CN" altLang="en-US" dirty="0"/>
              <a:t>效率，更多的硬件</a:t>
            </a:r>
            <a:endParaRPr lang="en-US" altLang="zh-CN" dirty="0"/>
          </a:p>
          <a:p>
            <a:r>
              <a:rPr lang="zh-CN" altLang="zh-CN" sz="2400" dirty="0"/>
              <a:t>通道执行通道程序来完成</a:t>
            </a:r>
            <a:r>
              <a:rPr lang="en-US" altLang="zh-CN" sz="2400" dirty="0"/>
              <a:t>CPU</a:t>
            </a:r>
            <a:r>
              <a:rPr lang="zh-CN" altLang="en-US" sz="2400" dirty="0"/>
              <a:t>指定</a:t>
            </a:r>
            <a:r>
              <a:rPr lang="zh-CN" altLang="zh-CN" sz="2400" dirty="0"/>
              <a:t>的</a:t>
            </a:r>
            <a:r>
              <a:rPr lang="en-US" altLang="zh-CN" sz="2400" dirty="0"/>
              <a:t>I/O</a:t>
            </a:r>
            <a:r>
              <a:rPr lang="zh-CN" altLang="zh-CN" sz="2400" dirty="0"/>
              <a:t>任务，通道程序是由一系列通道指令组成的。</a:t>
            </a:r>
            <a:endParaRPr lang="en-US" altLang="zh-CN" sz="2400" dirty="0"/>
          </a:p>
          <a:p>
            <a:r>
              <a:rPr lang="zh-CN" altLang="zh-CN" sz="2400" dirty="0"/>
              <a:t>当通道执行完通道程序后，就发出中断请求表示</a:t>
            </a:r>
            <a:r>
              <a:rPr lang="en-US" altLang="zh-CN" sz="2400" dirty="0"/>
              <a:t>I/O</a:t>
            </a:r>
            <a:r>
              <a:rPr lang="zh-CN" altLang="zh-CN" sz="2400" dirty="0"/>
              <a:t>结束，</a:t>
            </a:r>
            <a:r>
              <a:rPr lang="en-US" altLang="zh-CN" sz="2400" dirty="0"/>
              <a:t>CPU</a:t>
            </a:r>
            <a:r>
              <a:rPr lang="zh-CN" altLang="zh-CN" sz="2400" dirty="0"/>
              <a:t>响应中断请求，执行相应的中断处理程序实现与通道之间的数据传输。</a:t>
            </a:r>
            <a:endParaRPr lang="zh-CN" altLang="en-US" sz="2800" dirty="0"/>
          </a:p>
          <a:p>
            <a:endParaRPr lang="en-US" altLang="zh-CN" dirty="0"/>
          </a:p>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a:t>
            </a:r>
            <a:r>
              <a:rPr lang="zh-CN" altLang="en-US" dirty="0"/>
              <a:t>接口定义与功能</a:t>
            </a:r>
            <a:endParaRPr lang="zh-CN" altLang="en-US" dirty="0"/>
          </a:p>
        </p:txBody>
      </p:sp>
      <p:sp>
        <p:nvSpPr>
          <p:cNvPr id="3" name="内容占位符 2"/>
          <p:cNvSpPr>
            <a:spLocks noGrp="1"/>
          </p:cNvSpPr>
          <p:nvPr>
            <p:ph idx="1"/>
          </p:nvPr>
        </p:nvSpPr>
        <p:spPr/>
        <p:txBody>
          <a:bodyPr>
            <a:normAutofit/>
          </a:bodyPr>
          <a:lstStyle/>
          <a:p>
            <a:r>
              <a:rPr lang="en-US" altLang="zh-CN" sz="2400" b="1" dirty="0"/>
              <a:t>I/O</a:t>
            </a:r>
            <a:r>
              <a:rPr lang="zh-CN" altLang="zh-CN" sz="2400" b="1" dirty="0"/>
              <a:t>接口</a:t>
            </a:r>
            <a:r>
              <a:rPr lang="en-US" altLang="zh-CN" sz="2400" b="1" dirty="0"/>
              <a:t>:  </a:t>
            </a:r>
            <a:r>
              <a:rPr lang="zh-CN" altLang="zh-CN" sz="2400" dirty="0"/>
              <a:t>连接总线与</a:t>
            </a:r>
            <a:r>
              <a:rPr lang="en-US" altLang="zh-CN" sz="2400" dirty="0"/>
              <a:t>I/O</a:t>
            </a:r>
            <a:r>
              <a:rPr lang="zh-CN" altLang="zh-CN" sz="2400" dirty="0"/>
              <a:t>设备的物理和逻辑界面</a:t>
            </a:r>
            <a:endParaRPr lang="en-US" altLang="zh-CN" sz="2400" dirty="0"/>
          </a:p>
          <a:p>
            <a:pPr lvl="1"/>
            <a:r>
              <a:rPr lang="zh-CN" altLang="zh-CN" dirty="0"/>
              <a:t>既包括</a:t>
            </a:r>
            <a:r>
              <a:rPr lang="zh-CN" altLang="zh-CN" b="1" dirty="0"/>
              <a:t>物理连接电路</a:t>
            </a:r>
            <a:r>
              <a:rPr lang="zh-CN" altLang="zh-CN" dirty="0"/>
              <a:t>，也包括</a:t>
            </a:r>
            <a:r>
              <a:rPr lang="zh-CN" altLang="zh-CN" b="1" dirty="0"/>
              <a:t>软件逻辑</a:t>
            </a:r>
            <a:r>
              <a:rPr lang="zh-CN" altLang="zh-CN" dirty="0"/>
              <a:t>接口</a:t>
            </a:r>
            <a:endParaRPr lang="en-US" altLang="zh-CN" dirty="0"/>
          </a:p>
          <a:p>
            <a:pPr lvl="1"/>
            <a:r>
              <a:rPr lang="zh-CN" altLang="zh-CN" dirty="0"/>
              <a:t>所有设备均通过 </a:t>
            </a:r>
            <a:r>
              <a:rPr lang="en-US" altLang="zh-CN" dirty="0"/>
              <a:t>I/O</a:t>
            </a:r>
            <a:r>
              <a:rPr lang="zh-CN" altLang="zh-CN" dirty="0"/>
              <a:t>接口（总线接口）与总线相连</a:t>
            </a:r>
            <a:endParaRPr lang="en-US" altLang="zh-CN" dirty="0"/>
          </a:p>
          <a:p>
            <a:pPr lvl="1"/>
            <a:r>
              <a:rPr lang="en-US" altLang="zh-CN" dirty="0"/>
              <a:t>CPU</a:t>
            </a:r>
            <a:r>
              <a:rPr lang="zh-CN" altLang="zh-CN" dirty="0"/>
              <a:t>使用设备地址经总线与</a:t>
            </a:r>
            <a:r>
              <a:rPr lang="en-US" altLang="zh-CN" dirty="0"/>
              <a:t>I/O</a:t>
            </a:r>
            <a:r>
              <a:rPr lang="zh-CN" altLang="zh-CN" dirty="0"/>
              <a:t>接口通信访问</a:t>
            </a:r>
            <a:r>
              <a:rPr lang="en-US" altLang="zh-CN" dirty="0"/>
              <a:t>I/O</a:t>
            </a:r>
            <a:r>
              <a:rPr lang="zh-CN" altLang="zh-CN" dirty="0"/>
              <a:t>设备</a:t>
            </a:r>
            <a:endParaRPr lang="en-US" altLang="zh-CN" dirty="0"/>
          </a:p>
          <a:p>
            <a:pPr lvl="1"/>
            <a:r>
              <a:rPr lang="zh-CN" altLang="zh-CN" b="1" dirty="0"/>
              <a:t>标准接口</a:t>
            </a:r>
            <a:r>
              <a:rPr lang="zh-CN" altLang="zh-CN" dirty="0"/>
              <a:t>有利于提升</a:t>
            </a:r>
            <a:r>
              <a:rPr lang="en-US" altLang="zh-CN" dirty="0"/>
              <a:t>I/O</a:t>
            </a:r>
            <a:r>
              <a:rPr lang="zh-CN" altLang="zh-CN" dirty="0"/>
              <a:t>系统的独立性，降低连接复杂度</a:t>
            </a:r>
            <a:endParaRPr lang="en-US" altLang="zh-CN" dirty="0"/>
          </a:p>
          <a:p>
            <a:r>
              <a:rPr lang="en-US" altLang="zh-CN" sz="2400" b="1" dirty="0"/>
              <a:t>I/O</a:t>
            </a:r>
            <a:r>
              <a:rPr lang="zh-CN" altLang="en-US" sz="2400" b="1" dirty="0"/>
              <a:t>接口功能</a:t>
            </a:r>
            <a:endParaRPr lang="en-US" altLang="zh-CN" sz="2400" b="1" dirty="0"/>
          </a:p>
          <a:p>
            <a:pPr lvl="1"/>
            <a:r>
              <a:rPr lang="zh-CN" altLang="zh-CN" b="1" dirty="0"/>
              <a:t>设备寻址</a:t>
            </a:r>
            <a:r>
              <a:rPr lang="zh-CN" altLang="en-US" b="1" dirty="0"/>
              <a:t>、</a:t>
            </a:r>
            <a:r>
              <a:rPr lang="zh-CN" altLang="zh-CN" b="1" dirty="0"/>
              <a:t>数据交互</a:t>
            </a:r>
            <a:r>
              <a:rPr lang="zh-CN" altLang="en-US" b="1" dirty="0"/>
              <a:t>、</a:t>
            </a:r>
            <a:r>
              <a:rPr lang="zh-CN" altLang="zh-CN" b="1" dirty="0"/>
              <a:t>设备控制</a:t>
            </a:r>
            <a:endParaRPr lang="en-US" altLang="zh-CN" b="1" dirty="0"/>
          </a:p>
          <a:p>
            <a:pPr lvl="1"/>
            <a:r>
              <a:rPr lang="zh-CN" altLang="zh-CN" b="1" dirty="0"/>
              <a:t>状态检测</a:t>
            </a:r>
            <a:r>
              <a:rPr lang="zh-CN" altLang="en-US" b="1" dirty="0"/>
              <a:t>、</a:t>
            </a:r>
            <a:r>
              <a:rPr lang="zh-CN" altLang="zh-CN" b="1" dirty="0"/>
              <a:t>数据缓冲</a:t>
            </a:r>
            <a:r>
              <a:rPr lang="zh-CN" altLang="en-US" b="1" dirty="0"/>
              <a:t>、</a:t>
            </a:r>
            <a:r>
              <a:rPr lang="zh-CN" altLang="zh-CN" b="1" dirty="0"/>
              <a:t>格式转换</a:t>
            </a:r>
            <a:endParaRPr lang="zh-CN" altLang="zh-CN" dirty="0"/>
          </a:p>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矩形 2"/>
          <p:cNvSpPr>
            <a:spLocks noGrp="1" noChangeArrowheads="1"/>
          </p:cNvSpPr>
          <p:nvPr>
            <p:ph type="title"/>
          </p:nvPr>
        </p:nvSpPr>
        <p:spPr/>
        <p:txBody>
          <a:bodyPr/>
          <a:lstStyle/>
          <a:p>
            <a:r>
              <a:rPr lang="zh-CN" altLang="en-US"/>
              <a:t>通道方式</a:t>
            </a:r>
            <a:endParaRPr lang="zh-CN" altLang="en-US"/>
          </a:p>
        </p:txBody>
      </p:sp>
      <p:sp>
        <p:nvSpPr>
          <p:cNvPr id="95236" name="矩形 3"/>
          <p:cNvSpPr>
            <a:spLocks noGrp="1" noChangeArrowheads="1"/>
          </p:cNvSpPr>
          <p:nvPr>
            <p:ph type="body" idx="1"/>
          </p:nvPr>
        </p:nvSpPr>
        <p:spPr/>
        <p:txBody>
          <a:bodyPr/>
          <a:lstStyle/>
          <a:p>
            <a:r>
              <a:rPr lang="zh-CN" altLang="en-US" dirty="0"/>
              <a:t>设置专用的</a:t>
            </a:r>
            <a:r>
              <a:rPr lang="zh-CN" altLang="en-US" dirty="0">
                <a:solidFill>
                  <a:srgbClr val="FF0000"/>
                </a:solidFill>
              </a:rPr>
              <a:t>输入输出处理机（通道）</a:t>
            </a:r>
            <a:r>
              <a:rPr lang="zh-CN" altLang="en-US" dirty="0"/>
              <a:t>，分担输入输出管理的全部或大部分工作。</a:t>
            </a:r>
            <a:endParaRPr lang="en-US" altLang="zh-CN" dirty="0"/>
          </a:p>
          <a:p>
            <a:r>
              <a:rPr lang="zh-CN" altLang="en-US" dirty="0"/>
              <a:t>吸取了</a:t>
            </a:r>
            <a:r>
              <a:rPr lang="en-US" altLang="zh-CN" dirty="0"/>
              <a:t>DMA</a:t>
            </a:r>
            <a:r>
              <a:rPr lang="zh-CN" altLang="en-US" dirty="0"/>
              <a:t>技术，增加了软件管理，设有专用通道指令</a:t>
            </a:r>
            <a:endParaRPr lang="en-US" altLang="zh-CN" dirty="0"/>
          </a:p>
          <a:p>
            <a:r>
              <a:rPr lang="zh-CN" altLang="en-US" dirty="0"/>
              <a:t>层次性的</a:t>
            </a:r>
            <a:r>
              <a:rPr lang="en-US" altLang="zh-CN" dirty="0"/>
              <a:t>I/O</a:t>
            </a:r>
            <a:r>
              <a:rPr lang="zh-CN" altLang="en-US" dirty="0"/>
              <a:t>系统</a:t>
            </a:r>
            <a:endParaRPr lang="zh-CN" altLang="en-US" dirty="0"/>
          </a:p>
          <a:p>
            <a:pPr lvl="1"/>
            <a:r>
              <a:rPr lang="zh-CN" altLang="en-US" dirty="0"/>
              <a:t>一个主机可以连接多个通道</a:t>
            </a:r>
            <a:endParaRPr lang="en-US" altLang="zh-CN" dirty="0"/>
          </a:p>
          <a:p>
            <a:pPr lvl="1"/>
            <a:r>
              <a:rPr lang="zh-CN" altLang="en-US" dirty="0"/>
              <a:t>一个通道可以管理多个设备控制器</a:t>
            </a:r>
            <a:endParaRPr lang="en-US" altLang="zh-CN" dirty="0"/>
          </a:p>
          <a:p>
            <a:pPr lvl="1"/>
            <a:r>
              <a:rPr lang="zh-CN" altLang="en-US" dirty="0"/>
              <a:t>一个设备控制器又可以控制多台设备。</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矩形 2"/>
          <p:cNvSpPr>
            <a:spLocks noGrp="1" noChangeArrowheads="1"/>
          </p:cNvSpPr>
          <p:nvPr>
            <p:ph type="title"/>
          </p:nvPr>
        </p:nvSpPr>
        <p:spPr/>
        <p:txBody>
          <a:bodyPr/>
          <a:lstStyle/>
          <a:p>
            <a:r>
              <a:rPr lang="zh-CN" altLang="en-US"/>
              <a:t>通道功能</a:t>
            </a:r>
            <a:endParaRPr lang="zh-CN" altLang="en-US"/>
          </a:p>
        </p:txBody>
      </p:sp>
      <p:sp>
        <p:nvSpPr>
          <p:cNvPr id="96260" name="矩形 3"/>
          <p:cNvSpPr>
            <a:spLocks noGrp="1" noChangeArrowheads="1"/>
          </p:cNvSpPr>
          <p:nvPr>
            <p:ph type="body" idx="1"/>
          </p:nvPr>
        </p:nvSpPr>
        <p:spPr>
          <a:xfrm>
            <a:off x="487822" y="942763"/>
            <a:ext cx="11283764" cy="6109677"/>
          </a:xfrm>
        </p:spPr>
        <p:txBody>
          <a:bodyPr>
            <a:normAutofit/>
          </a:bodyPr>
          <a:lstStyle/>
          <a:p>
            <a:pPr>
              <a:buFont typeface="Wingdings" panose="05000000000000000000" pitchFamily="2" charset="2"/>
              <a:buChar char="p"/>
            </a:pPr>
            <a:r>
              <a:rPr lang="zh-CN" altLang="en-US" sz="2400" dirty="0"/>
              <a:t>根据</a:t>
            </a:r>
            <a:r>
              <a:rPr lang="en-US" altLang="zh-CN" sz="2400" dirty="0"/>
              <a:t>CPU</a:t>
            </a:r>
            <a:r>
              <a:rPr lang="zh-CN" altLang="en-US" sz="2400" dirty="0"/>
              <a:t>要求，组织设备与系统连接和通信；</a:t>
            </a:r>
            <a:endParaRPr lang="zh-CN" altLang="en-US" sz="2400" dirty="0"/>
          </a:p>
          <a:p>
            <a:pPr>
              <a:buFont typeface="Wingdings" panose="05000000000000000000" pitchFamily="2" charset="2"/>
              <a:buChar char="p"/>
            </a:pPr>
            <a:r>
              <a:rPr lang="zh-CN" altLang="en-US" sz="2400" dirty="0"/>
              <a:t>选取通道指令，向设备发出操作命令；</a:t>
            </a:r>
            <a:endParaRPr lang="zh-CN" altLang="en-US" sz="2400" dirty="0"/>
          </a:p>
          <a:p>
            <a:pPr>
              <a:buFont typeface="Wingdings" panose="05000000000000000000" pitchFamily="2" charset="2"/>
              <a:buChar char="p"/>
            </a:pPr>
            <a:r>
              <a:rPr lang="zh-CN" altLang="en-US" sz="2400" dirty="0"/>
              <a:t>指出数据在设备中的位置和主存缓冲区内的位置，组织设备与主存间的数据传输。</a:t>
            </a:r>
            <a:endParaRPr lang="zh-CN" altLang="en-US" sz="2400" dirty="0"/>
          </a:p>
          <a:p>
            <a:pPr>
              <a:buFont typeface="Wingdings" panose="05000000000000000000" pitchFamily="2" charset="2"/>
              <a:buChar char="p"/>
            </a:pPr>
            <a:r>
              <a:rPr lang="zh-CN" altLang="en-US" sz="2400" dirty="0"/>
              <a:t>向</a:t>
            </a:r>
            <a:r>
              <a:rPr lang="en-US" altLang="zh-CN" sz="2400" dirty="0"/>
              <a:t>CPU</a:t>
            </a:r>
            <a:r>
              <a:rPr lang="zh-CN" altLang="en-US" sz="2400" dirty="0"/>
              <a:t>反映设备、设备控制器及通道本身的状态信息。</a:t>
            </a:r>
            <a:endParaRPr lang="zh-CN" altLang="en-US" sz="2400" dirty="0"/>
          </a:p>
          <a:p>
            <a:pPr>
              <a:buFont typeface="Wingdings" panose="05000000000000000000" pitchFamily="2" charset="2"/>
              <a:buChar char="p"/>
            </a:pPr>
            <a:r>
              <a:rPr lang="zh-CN" altLang="en-US" sz="2400" dirty="0"/>
              <a:t>将外设和通道本身的中断请求，按次序及时报告</a:t>
            </a:r>
            <a:r>
              <a:rPr lang="en-US" altLang="zh-CN" sz="2400" dirty="0"/>
              <a:t>CPU</a:t>
            </a:r>
            <a:r>
              <a:rPr lang="zh-CN" altLang="en-US" sz="2400" dirty="0"/>
              <a:t>。</a:t>
            </a:r>
            <a:endParaRPr lang="zh-CN" altLang="en-US" sz="2400" dirty="0"/>
          </a:p>
          <a:p>
            <a:pPr>
              <a:buFont typeface="Wingdings" panose="05000000000000000000" pitchFamily="2" charset="2"/>
              <a:buChar char="p"/>
            </a:pPr>
            <a:r>
              <a:rPr lang="zh-CN" altLang="en-US" sz="2400" dirty="0"/>
              <a:t>设备控制器介于通道与设备之间，是通道对外部设备实行具体控制的机构。</a:t>
            </a:r>
            <a:endParaRPr lang="en-US" altLang="zh-CN" sz="2400" dirty="0"/>
          </a:p>
          <a:p>
            <a:pPr marL="927100" lvl="1" indent="-457200">
              <a:buFont typeface="Wingdings" panose="05000000000000000000" pitchFamily="2" charset="2"/>
              <a:buChar char="n"/>
            </a:pPr>
            <a:r>
              <a:rPr lang="zh-CN" altLang="en-US" sz="2000" dirty="0"/>
              <a:t>将通道发送的命令转换为设备能接受的控制信号</a:t>
            </a:r>
            <a:endParaRPr lang="en-US" altLang="zh-CN" sz="2000" dirty="0"/>
          </a:p>
          <a:p>
            <a:pPr marL="927100" lvl="1" indent="-457200">
              <a:buFont typeface="Wingdings" panose="05000000000000000000" pitchFamily="2" charset="2"/>
              <a:buChar char="n"/>
            </a:pPr>
            <a:r>
              <a:rPr lang="zh-CN" altLang="en-US" sz="2000" dirty="0"/>
              <a:t>向通道反映设备的状态</a:t>
            </a:r>
            <a:endParaRPr lang="en-US" altLang="zh-CN" sz="2000" dirty="0"/>
          </a:p>
          <a:p>
            <a:pPr marL="927100" lvl="1" indent="-457200">
              <a:buFont typeface="Wingdings" panose="05000000000000000000" pitchFamily="2" charset="2"/>
              <a:buChar char="n"/>
            </a:pPr>
            <a:r>
              <a:rPr lang="zh-CN" altLang="en-US" sz="2000" dirty="0"/>
              <a:t>将设备的各种电平信号转换成通道能识别的标准逻辑信号。</a:t>
            </a:r>
            <a:endParaRPr lang="zh-CN" altLang="en-US" sz="18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矩形 2"/>
          <p:cNvSpPr>
            <a:spLocks noGrp="1" noChangeArrowheads="1"/>
          </p:cNvSpPr>
          <p:nvPr>
            <p:ph type="title"/>
          </p:nvPr>
        </p:nvSpPr>
        <p:spPr/>
        <p:txBody>
          <a:bodyPr/>
          <a:lstStyle/>
          <a:p>
            <a:r>
              <a:rPr lang="zh-CN" altLang="en-US"/>
              <a:t>通道分类</a:t>
            </a:r>
            <a:endParaRPr lang="zh-CN" altLang="en-US"/>
          </a:p>
        </p:txBody>
      </p:sp>
      <p:sp>
        <p:nvSpPr>
          <p:cNvPr id="97284" name="矩形 3"/>
          <p:cNvSpPr>
            <a:spLocks noGrp="1" noChangeArrowheads="1"/>
          </p:cNvSpPr>
          <p:nvPr>
            <p:ph type="body" idx="1"/>
          </p:nvPr>
        </p:nvSpPr>
        <p:spPr/>
        <p:txBody>
          <a:bodyPr/>
          <a:lstStyle/>
          <a:p>
            <a:r>
              <a:rPr lang="zh-CN" altLang="en-US" dirty="0"/>
              <a:t>根据设备共享通道的情况及信息传送速度的要求分为</a:t>
            </a:r>
            <a:r>
              <a:rPr lang="en-US" altLang="zh-CN" dirty="0"/>
              <a:t>3</a:t>
            </a:r>
            <a:r>
              <a:rPr lang="zh-CN" altLang="en-US" dirty="0"/>
              <a:t>类</a:t>
            </a:r>
            <a:endParaRPr lang="zh-CN" altLang="en-US" dirty="0"/>
          </a:p>
          <a:p>
            <a:pPr lvl="1"/>
            <a:r>
              <a:rPr lang="zh-CN" altLang="en-US" dirty="0"/>
              <a:t>字节多路通道</a:t>
            </a:r>
            <a:endParaRPr lang="zh-CN" altLang="en-US" dirty="0"/>
          </a:p>
          <a:p>
            <a:pPr lvl="1"/>
            <a:r>
              <a:rPr lang="zh-CN" altLang="en-US" dirty="0"/>
              <a:t>选择通道</a:t>
            </a:r>
            <a:endParaRPr lang="zh-CN" altLang="en-US" dirty="0"/>
          </a:p>
          <a:p>
            <a:pPr lvl="1"/>
            <a:r>
              <a:rPr lang="zh-CN" altLang="en-US" dirty="0"/>
              <a:t>数组多路通道</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矩形 2"/>
          <p:cNvSpPr>
            <a:spLocks noGrp="1" noChangeArrowheads="1"/>
          </p:cNvSpPr>
          <p:nvPr>
            <p:ph type="title"/>
          </p:nvPr>
        </p:nvSpPr>
        <p:spPr/>
        <p:txBody>
          <a:bodyPr/>
          <a:lstStyle/>
          <a:p>
            <a:r>
              <a:rPr lang="zh-CN" altLang="en-US"/>
              <a:t>字节多路通道</a:t>
            </a:r>
            <a:endParaRPr lang="zh-CN" altLang="en-US"/>
          </a:p>
        </p:txBody>
      </p:sp>
      <p:sp>
        <p:nvSpPr>
          <p:cNvPr id="98308" name="矩形 4"/>
          <p:cNvSpPr>
            <a:spLocks noChangeArrowheads="1"/>
          </p:cNvSpPr>
          <p:nvPr/>
        </p:nvSpPr>
        <p:spPr bwMode="auto">
          <a:xfrm>
            <a:off x="2135188" y="4524634"/>
            <a:ext cx="7772400" cy="1871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包括若干子通道，每个子通道服务于一个慢速设备</a:t>
            </a:r>
            <a:endParaRPr lang="en-US" altLang="zh-CN" sz="2100" dirty="0">
              <a:latin typeface="微软雅黑" panose="020B0503020204020204" pitchFamily="34" charset="-122"/>
              <a:ea typeface="微软雅黑" panose="020B0503020204020204" pitchFamily="34" charset="-122"/>
            </a:endParaRPr>
          </a:p>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在一段时间内交替执行多个设备的通道子程序</a:t>
            </a:r>
            <a:endParaRPr lang="en-US" altLang="zh-CN" sz="2100" dirty="0">
              <a:latin typeface="微软雅黑" panose="020B0503020204020204" pitchFamily="34" charset="-122"/>
              <a:ea typeface="微软雅黑" panose="020B0503020204020204" pitchFamily="34" charset="-122"/>
            </a:endParaRPr>
          </a:p>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传输单位是字节</a:t>
            </a:r>
            <a:endParaRPr lang="en-US" altLang="zh-CN" sz="2100" dirty="0">
              <a:latin typeface="微软雅黑" panose="020B0503020204020204" pitchFamily="34" charset="-122"/>
              <a:ea typeface="微软雅黑" panose="020B0503020204020204" pitchFamily="34" charset="-122"/>
            </a:endParaRPr>
          </a:p>
          <a:p>
            <a:pPr marL="469900" indent="-469900">
              <a:lnSpc>
                <a:spcPct val="120000"/>
              </a:lnSpc>
              <a:spcBef>
                <a:spcPct val="20000"/>
              </a:spcBef>
              <a:buClr>
                <a:schemeClr val="accent2"/>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宏观上这些设备并行工作</a:t>
            </a:r>
            <a:endParaRPr lang="zh-CN" altLang="en-US" sz="2100" dirty="0">
              <a:latin typeface="微软雅黑" panose="020B0503020204020204" pitchFamily="34" charset="-122"/>
              <a:ea typeface="微软雅黑" panose="020B0503020204020204" pitchFamily="34" charset="-122"/>
            </a:endParaRPr>
          </a:p>
        </p:txBody>
      </p:sp>
      <p:graphicFrame>
        <p:nvGraphicFramePr>
          <p:cNvPr id="98309" name="对象 5"/>
          <p:cNvGraphicFramePr>
            <a:graphicFrameLocks noChangeAspect="1"/>
          </p:cNvGraphicFramePr>
          <p:nvPr/>
        </p:nvGraphicFramePr>
        <p:xfrm>
          <a:off x="2432051" y="1283023"/>
          <a:ext cx="7178674" cy="2844453"/>
        </p:xfrm>
        <a:graphic>
          <a:graphicData uri="http://schemas.openxmlformats.org/presentationml/2006/ole">
            <mc:AlternateContent xmlns:mc="http://schemas.openxmlformats.org/markup-compatibility/2006">
              <mc:Choice xmlns:v="urn:schemas-microsoft-com:vml" Requires="v">
                <p:oleObj spid="_x0000_s3180" name="图片" r:id="rId1" imgW="3677285" imgH="1456690" progId="Word.Picture.8">
                  <p:embed/>
                </p:oleObj>
              </mc:Choice>
              <mc:Fallback>
                <p:oleObj name="图片" r:id="rId1" imgW="3677285" imgH="1456690" progId="Word.Picture.8">
                  <p:embed/>
                  <p:pic>
                    <p:nvPicPr>
                      <p:cNvPr id="0" name="对象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1" y="1283023"/>
                        <a:ext cx="7178674" cy="28444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矩形 2"/>
          <p:cNvSpPr>
            <a:spLocks noGrp="1" noChangeArrowheads="1"/>
          </p:cNvSpPr>
          <p:nvPr>
            <p:ph type="title"/>
          </p:nvPr>
        </p:nvSpPr>
        <p:spPr/>
        <p:txBody>
          <a:bodyPr/>
          <a:lstStyle/>
          <a:p>
            <a:r>
              <a:rPr lang="zh-CN" altLang="en-US"/>
              <a:t>选择通道</a:t>
            </a:r>
            <a:endParaRPr lang="zh-CN" altLang="en-US"/>
          </a:p>
        </p:txBody>
      </p:sp>
      <p:sp>
        <p:nvSpPr>
          <p:cNvPr id="99332" name="矩形 3"/>
          <p:cNvSpPr>
            <a:spLocks noGrp="1" noChangeArrowheads="1"/>
          </p:cNvSpPr>
          <p:nvPr>
            <p:ph type="body" idx="1"/>
          </p:nvPr>
        </p:nvSpPr>
        <p:spPr/>
        <p:txBody>
          <a:bodyPr/>
          <a:lstStyle/>
          <a:p>
            <a:r>
              <a:rPr lang="zh-CN" altLang="en-US" dirty="0"/>
              <a:t>字节多路通道</a:t>
            </a:r>
            <a:endParaRPr lang="en-US" altLang="zh-CN" dirty="0"/>
          </a:p>
          <a:p>
            <a:pPr lvl="1"/>
            <a:r>
              <a:rPr lang="zh-CN" altLang="en-US" dirty="0"/>
              <a:t>适合慢速设备，不适合高速设备</a:t>
            </a:r>
            <a:endParaRPr lang="en-US" altLang="zh-CN" dirty="0"/>
          </a:p>
          <a:p>
            <a:pPr lvl="1"/>
            <a:r>
              <a:rPr lang="zh-CN" altLang="en-US" dirty="0"/>
              <a:t>高速设备传送两个字节间的空闲很短</a:t>
            </a:r>
            <a:endParaRPr lang="en-US" altLang="zh-CN" dirty="0"/>
          </a:p>
          <a:p>
            <a:r>
              <a:rPr lang="zh-CN" altLang="en-US" dirty="0"/>
              <a:t>选择通道</a:t>
            </a:r>
            <a:endParaRPr lang="en-US" altLang="zh-CN" dirty="0"/>
          </a:p>
          <a:p>
            <a:pPr lvl="1"/>
            <a:r>
              <a:rPr lang="zh-CN" altLang="en-US" dirty="0"/>
              <a:t>设备以成批数据连续传送方式占用通道，直到指定数量的数据全部传送完毕，通道才转为其它设备服务。</a:t>
            </a:r>
            <a:endParaRPr lang="en-US" altLang="zh-CN" dirty="0"/>
          </a:p>
          <a:p>
            <a:pPr lvl="1"/>
            <a:r>
              <a:rPr lang="zh-CN" altLang="en-US" dirty="0"/>
              <a:t>选择通道在物理上可以连接多个设备，但设备不能同时工作。</a:t>
            </a:r>
            <a:endParaRPr lang="en-US" altLang="zh-CN" dirty="0"/>
          </a:p>
          <a:p>
            <a:pPr lvl="1"/>
            <a:r>
              <a:rPr lang="zh-CN" altLang="en-US" dirty="0"/>
              <a:t>选择通道只有一个子通道，它适用于大批量数据的高速传送。 </a:t>
            </a:r>
            <a:endParaRPr lang="zh-CN" altLang="en-US" dirty="0"/>
          </a:p>
          <a:p>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选择通道</a:t>
            </a:r>
            <a:endParaRPr lang="zh-CN" altLang="en-US" dirty="0"/>
          </a:p>
        </p:txBody>
      </p:sp>
      <p:sp>
        <p:nvSpPr>
          <p:cNvPr id="100356" name="矩形 3"/>
          <p:cNvSpPr>
            <a:spLocks noChangeArrowheads="1"/>
          </p:cNvSpPr>
          <p:nvPr/>
        </p:nvSpPr>
        <p:spPr bwMode="auto">
          <a:xfrm>
            <a:off x="1524001" y="23346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0358" name="矩形 5"/>
          <p:cNvSpPr>
            <a:spLocks noChangeArrowheads="1"/>
          </p:cNvSpPr>
          <p:nvPr/>
        </p:nvSpPr>
        <p:spPr bwMode="auto">
          <a:xfrm>
            <a:off x="1524001" y="2658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0359" name="对象 6"/>
          <p:cNvGraphicFramePr>
            <a:graphicFrameLocks noChangeAspect="1"/>
          </p:cNvGraphicFramePr>
          <p:nvPr/>
        </p:nvGraphicFramePr>
        <p:xfrm>
          <a:off x="2279577" y="4005065"/>
          <a:ext cx="7632847" cy="2077475"/>
        </p:xfrm>
        <a:graphic>
          <a:graphicData uri="http://schemas.openxmlformats.org/presentationml/2006/ole">
            <mc:AlternateContent xmlns:mc="http://schemas.openxmlformats.org/markup-compatibility/2006">
              <mc:Choice xmlns:v="urn:schemas-microsoft-com:vml" Requires="v">
                <p:oleObj spid="_x0000_s2263" name="图片" r:id="rId1" imgW="4305300" imgH="1172210" progId="Word.Picture.8">
                  <p:embed/>
                </p:oleObj>
              </mc:Choice>
              <mc:Fallback>
                <p:oleObj name="图片" r:id="rId1" imgW="4305300" imgH="1172210" progId="Word.Picture.8">
                  <p:embed/>
                  <p:pic>
                    <p:nvPicPr>
                      <p:cNvPr id="0" name="对象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7" y="4005065"/>
                        <a:ext cx="7632847" cy="2077475"/>
                      </a:xfrm>
                      <a:prstGeom prst="rect">
                        <a:avLst/>
                      </a:prstGeom>
                      <a:noFill/>
                    </p:spPr>
                  </p:pic>
                </p:oleObj>
              </mc:Fallback>
            </mc:AlternateContent>
          </a:graphicData>
        </a:graphic>
      </p:graphicFrame>
      <p:graphicFrame>
        <p:nvGraphicFramePr>
          <p:cNvPr id="8" name="对象 5"/>
          <p:cNvGraphicFramePr>
            <a:graphicFrameLocks noChangeAspect="1"/>
          </p:cNvGraphicFramePr>
          <p:nvPr/>
        </p:nvGraphicFramePr>
        <p:xfrm>
          <a:off x="2927649" y="1138799"/>
          <a:ext cx="6040213" cy="2393353"/>
        </p:xfrm>
        <a:graphic>
          <a:graphicData uri="http://schemas.openxmlformats.org/presentationml/2006/ole">
            <mc:AlternateContent xmlns:mc="http://schemas.openxmlformats.org/markup-compatibility/2006">
              <mc:Choice xmlns:v="urn:schemas-microsoft-com:vml" Requires="v">
                <p:oleObj spid="_x0000_s2264" name="图片" r:id="rId3" imgW="3677285" imgH="1456690" progId="Word.Picture.8">
                  <p:embed/>
                </p:oleObj>
              </mc:Choice>
              <mc:Fallback>
                <p:oleObj name="图片" r:id="rId3" imgW="3677285" imgH="1456690" progId="Word.Picture.8">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649" y="1138799"/>
                        <a:ext cx="6040213" cy="2393353"/>
                      </a:xfrm>
                      <a:prstGeom prst="rect">
                        <a:avLst/>
                      </a:prstGeom>
                      <a:noFill/>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矩形 2"/>
          <p:cNvSpPr>
            <a:spLocks noGrp="1" noChangeArrowheads="1"/>
          </p:cNvSpPr>
          <p:nvPr>
            <p:ph type="title"/>
          </p:nvPr>
        </p:nvSpPr>
        <p:spPr/>
        <p:txBody>
          <a:bodyPr/>
          <a:lstStyle/>
          <a:p>
            <a:r>
              <a:rPr lang="zh-CN" altLang="en-US" dirty="0"/>
              <a:t>数组多路通道</a:t>
            </a:r>
            <a:endParaRPr lang="zh-CN" altLang="en-US" dirty="0"/>
          </a:p>
        </p:txBody>
      </p:sp>
      <p:sp>
        <p:nvSpPr>
          <p:cNvPr id="101380" name="矩形 3"/>
          <p:cNvSpPr>
            <a:spLocks noGrp="1" noChangeArrowheads="1"/>
          </p:cNvSpPr>
          <p:nvPr>
            <p:ph type="body" idx="1"/>
          </p:nvPr>
        </p:nvSpPr>
        <p:spPr/>
        <p:txBody>
          <a:bodyPr/>
          <a:lstStyle/>
          <a:p>
            <a:r>
              <a:rPr lang="zh-CN" altLang="en-US" dirty="0"/>
              <a:t>通道能高速传送数据，但设备辅助操作时间不能有效利用</a:t>
            </a:r>
            <a:endParaRPr lang="zh-CN" altLang="en-US" dirty="0"/>
          </a:p>
          <a:p>
            <a:pPr lvl="1"/>
            <a:r>
              <a:rPr lang="zh-CN" altLang="en-US" dirty="0"/>
              <a:t>如硬盘启动后，平均定位时间较长，磁带机磁头定位时间更长，可达几分钟。导致通道处于等待状态</a:t>
            </a:r>
            <a:endParaRPr lang="zh-CN" altLang="en-US" dirty="0"/>
          </a:p>
          <a:p>
            <a:r>
              <a:rPr lang="zh-CN" altLang="en-US" dirty="0"/>
              <a:t>为利用这段时间，将字节多路和选择通道折中，称为</a:t>
            </a:r>
            <a:r>
              <a:rPr lang="zh-CN" altLang="en-US" u="sng" dirty="0">
                <a:solidFill>
                  <a:srgbClr val="FF0000"/>
                </a:solidFill>
              </a:rPr>
              <a:t>数组多路通道</a:t>
            </a:r>
            <a:r>
              <a:rPr lang="zh-CN" altLang="en-US" dirty="0"/>
              <a:t>。</a:t>
            </a:r>
            <a:endParaRPr lang="zh-CN" altLang="en-US" dirty="0"/>
          </a:p>
          <a:p>
            <a:pPr lvl="1"/>
            <a:r>
              <a:rPr lang="zh-CN" altLang="en-US" dirty="0">
                <a:solidFill>
                  <a:srgbClr val="FF0000"/>
                </a:solidFill>
              </a:rPr>
              <a:t>多个设备以数据组（块）为单位交叉使用通道</a:t>
            </a:r>
            <a:r>
              <a:rPr lang="zh-CN" altLang="en-US" dirty="0"/>
              <a:t>。</a:t>
            </a:r>
            <a:endParaRPr lang="en-US" altLang="zh-CN" dirty="0"/>
          </a:p>
          <a:p>
            <a:pPr lvl="1"/>
            <a:r>
              <a:rPr lang="zh-CN" altLang="en-US" dirty="0"/>
              <a:t>设备占用通道时，连续传送一组数据，然后将出让通道使用权</a:t>
            </a:r>
            <a:endParaRPr lang="en-US" altLang="zh-CN" dirty="0"/>
          </a:p>
          <a:p>
            <a:pPr lvl="1"/>
            <a:r>
              <a:rPr lang="zh-CN" altLang="en-US" dirty="0"/>
              <a:t>数据组的大小因设备而异，有</a:t>
            </a:r>
            <a:r>
              <a:rPr lang="en-US" altLang="zh-CN" dirty="0"/>
              <a:t>256B</a:t>
            </a:r>
            <a:r>
              <a:rPr lang="zh-CN" altLang="en-US" dirty="0"/>
              <a:t>、</a:t>
            </a:r>
            <a:r>
              <a:rPr lang="en-US" altLang="zh-CN" dirty="0"/>
              <a:t>512B</a:t>
            </a:r>
            <a:r>
              <a:rPr lang="zh-CN" altLang="en-US" dirty="0"/>
              <a:t>或</a:t>
            </a:r>
            <a:r>
              <a:rPr lang="en-US" altLang="zh-CN" dirty="0"/>
              <a:t>1KB</a:t>
            </a:r>
            <a:r>
              <a:rPr lang="zh-CN" altLang="en-US" dirty="0"/>
              <a:t>等。 </a:t>
            </a:r>
            <a:endParaRPr lang="zh-CN" altLang="en-US" dirty="0"/>
          </a:p>
          <a:p>
            <a:endParaRPr lang="en-US" altLang="zh-C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数组多路通道</a:t>
            </a:r>
            <a:endParaRPr lang="zh-CN" altLang="en-US" dirty="0"/>
          </a:p>
        </p:txBody>
      </p:sp>
      <p:sp>
        <p:nvSpPr>
          <p:cNvPr id="102404" name="矩形 3"/>
          <p:cNvSpPr>
            <a:spLocks noGrp="1" noChangeArrowheads="1"/>
          </p:cNvSpPr>
          <p:nvPr>
            <p:ph type="body" idx="1"/>
          </p:nvPr>
        </p:nvSpPr>
        <p:spPr/>
        <p:txBody>
          <a:bodyPr>
            <a:normAutofit lnSpcReduction="10000"/>
          </a:bodyPr>
          <a:lstStyle/>
          <a:p>
            <a:r>
              <a:rPr lang="zh-CN" altLang="en-US" dirty="0"/>
              <a:t>数组多路通道也包含若干个子通道。</a:t>
            </a:r>
            <a:endParaRPr lang="en-US" altLang="zh-CN" dirty="0"/>
          </a:p>
          <a:p>
            <a:pPr lvl="1"/>
            <a:r>
              <a:rPr lang="zh-CN" altLang="en-US" dirty="0"/>
              <a:t>数组多路通道适用于中、高速设备，如磁带机、磁盘等。</a:t>
            </a:r>
            <a:endParaRPr lang="en-US" altLang="zh-CN" dirty="0"/>
          </a:p>
          <a:p>
            <a:pPr lvl="1"/>
            <a:r>
              <a:rPr lang="zh-CN" altLang="en-US" dirty="0"/>
              <a:t>传送的基本数据数据单位与字节通道不同。</a:t>
            </a:r>
            <a:endParaRPr lang="en-US" altLang="zh-CN" dirty="0"/>
          </a:p>
          <a:p>
            <a:pPr lvl="1"/>
            <a:r>
              <a:rPr lang="zh-CN" altLang="en-US" dirty="0"/>
              <a:t>同一时刻只允许一个设备进行传输型的工作</a:t>
            </a:r>
            <a:endParaRPr lang="zh-CN" altLang="en-US" dirty="0"/>
          </a:p>
          <a:p>
            <a:r>
              <a:rPr lang="zh-CN" altLang="en-US" dirty="0"/>
              <a:t>某设备执行辅助操作时</a:t>
            </a:r>
            <a:endParaRPr lang="en-US" altLang="zh-CN" dirty="0"/>
          </a:p>
          <a:p>
            <a:pPr lvl="1"/>
            <a:r>
              <a:rPr lang="zh-CN" altLang="en-US" dirty="0"/>
              <a:t>通道暂时断开与该设备的连接，挂起与该设备对应的通道程序</a:t>
            </a:r>
            <a:endParaRPr lang="en-US" altLang="zh-CN" dirty="0"/>
          </a:p>
          <a:p>
            <a:pPr lvl="1"/>
            <a:r>
              <a:rPr lang="zh-CN" altLang="en-US" dirty="0"/>
              <a:t>转为其它设备服务，当设备完成了辅助操作，且通道空闲时，通道才重新转为该设备服务。</a:t>
            </a:r>
            <a:endParaRPr lang="en-US" altLang="zh-CN" dirty="0"/>
          </a:p>
          <a:p>
            <a:r>
              <a:rPr lang="zh-CN" altLang="en-US" dirty="0"/>
              <a:t>传送效率高，硬件复杂度高</a:t>
            </a:r>
            <a:endParaRPr lang="en-US" altLang="zh-CN" dirty="0"/>
          </a:p>
          <a:p>
            <a:endParaRPr lang="en-US" altLang="zh-C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endParaRPr lang="zh-CN" altLang="en-US" dirty="0"/>
          </a:p>
        </p:txBody>
      </p:sp>
      <p:sp>
        <p:nvSpPr>
          <p:cNvPr id="3" name="内容占位符 2"/>
          <p:cNvSpPr>
            <a:spLocks noGrp="1"/>
          </p:cNvSpPr>
          <p:nvPr>
            <p:ph idx="1"/>
          </p:nvPr>
        </p:nvSpPr>
        <p:spPr/>
        <p:txBody>
          <a:bodyPr>
            <a:normAutofit/>
          </a:bodyPr>
          <a:lstStyle/>
          <a:p>
            <a:r>
              <a:rPr lang="en-US" altLang="zh-CN" dirty="0"/>
              <a:t>9.2</a:t>
            </a:r>
            <a:endParaRPr lang="en-US" altLang="zh-CN" dirty="0"/>
          </a:p>
          <a:p>
            <a:r>
              <a:rPr lang="en-US" altLang="zh-CN" dirty="0"/>
              <a:t>9.4  </a:t>
            </a:r>
            <a:endParaRPr lang="en-US" altLang="zh-CN" dirty="0"/>
          </a:p>
          <a:p>
            <a:r>
              <a:rPr lang="en-US" altLang="zh-CN"/>
              <a:t>9.5</a:t>
            </a:r>
            <a:endParaRPr lang="en-US" altLang="zh-CN"/>
          </a:p>
          <a:p>
            <a:r>
              <a:rPr lang="en-US" altLang="zh-CN"/>
              <a:t>9.6 </a:t>
            </a:r>
            <a:endParaRPr lang="en-US" altLang="zh-CN" dirty="0"/>
          </a:p>
          <a:p>
            <a:r>
              <a:rPr lang="en-US" altLang="zh-CN" dirty="0"/>
              <a:t>9.7(2)</a:t>
            </a:r>
            <a:endParaRPr lang="en-US" altLang="zh-CN" dirty="0"/>
          </a:p>
          <a:p>
            <a:r>
              <a:rPr lang="en-US" altLang="zh-CN" dirty="0"/>
              <a:t>9.8</a:t>
            </a:r>
            <a:endParaRPr lang="en-US" altLang="zh-CN" dirty="0"/>
          </a:p>
        </p:txBody>
      </p:sp>
      <p:pic>
        <p:nvPicPr>
          <p:cNvPr id="4" name="图片 3"/>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
        <p:nvSpPr>
          <p:cNvPr id="6"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a:t>
            </a:r>
            <a:r>
              <a:rPr lang="zh-CN" altLang="en-US" dirty="0"/>
              <a:t>接口结构</a:t>
            </a:r>
            <a:endParaRPr lang="zh-CN" altLang="en-US" dirty="0"/>
          </a:p>
        </p:txBody>
      </p:sp>
      <p:sp>
        <p:nvSpPr>
          <p:cNvPr id="3" name="内容占位符 2"/>
          <p:cNvSpPr>
            <a:spLocks noGrp="1"/>
          </p:cNvSpPr>
          <p:nvPr>
            <p:ph idx="1"/>
          </p:nvPr>
        </p:nvSpPr>
        <p:spPr>
          <a:xfrm>
            <a:off x="8478895" y="1448264"/>
            <a:ext cx="3868421" cy="4782943"/>
          </a:xfrm>
        </p:spPr>
        <p:txBody>
          <a:bodyPr/>
          <a:lstStyle/>
          <a:p>
            <a:r>
              <a:rPr lang="en-US" altLang="zh-CN" b="1"/>
              <a:t>I/O</a:t>
            </a:r>
            <a:r>
              <a:rPr lang="zh-CN" altLang="en-US" b="1"/>
              <a:t>接口的功能</a:t>
            </a:r>
            <a:endParaRPr lang="en-US" altLang="zh-CN" b="1"/>
          </a:p>
          <a:p>
            <a:pPr lvl="1"/>
            <a:r>
              <a:rPr lang="zh-CN" altLang="en-US"/>
              <a:t>设备寻址</a:t>
            </a:r>
            <a:endParaRPr lang="en-US" altLang="zh-CN"/>
          </a:p>
          <a:p>
            <a:pPr lvl="1"/>
            <a:r>
              <a:rPr lang="zh-CN" altLang="en-US"/>
              <a:t>数据交互</a:t>
            </a:r>
            <a:endParaRPr lang="en-US" altLang="zh-CN"/>
          </a:p>
          <a:p>
            <a:pPr lvl="1"/>
            <a:r>
              <a:rPr lang="zh-CN" altLang="en-US"/>
              <a:t>设备控制</a:t>
            </a:r>
            <a:endParaRPr lang="en-US" altLang="zh-CN"/>
          </a:p>
          <a:p>
            <a:pPr lvl="1"/>
            <a:r>
              <a:rPr lang="zh-CN" altLang="en-US"/>
              <a:t>状态检测</a:t>
            </a:r>
            <a:endParaRPr lang="en-US" altLang="zh-CN"/>
          </a:p>
          <a:p>
            <a:pPr lvl="1"/>
            <a:r>
              <a:rPr lang="zh-CN" altLang="en-US"/>
              <a:t>数据缓冲</a:t>
            </a:r>
            <a:endParaRPr lang="en-US" altLang="zh-CN"/>
          </a:p>
          <a:p>
            <a:pPr lvl="1"/>
            <a:r>
              <a:rPr lang="zh-CN" altLang="en-US"/>
              <a:t>格式转换</a:t>
            </a:r>
            <a:endParaRPr lang="zh-CN" altLang="en-US"/>
          </a:p>
        </p:txBody>
      </p:sp>
      <p:grpSp>
        <p:nvGrpSpPr>
          <p:cNvPr id="64" name="组合 63"/>
          <p:cNvGrpSpPr/>
          <p:nvPr/>
        </p:nvGrpSpPr>
        <p:grpSpPr>
          <a:xfrm>
            <a:off x="735362" y="1730819"/>
            <a:ext cx="7468550" cy="3796678"/>
            <a:chOff x="581252" y="1730819"/>
            <a:chExt cx="6494336" cy="3301431"/>
          </a:xfrm>
        </p:grpSpPr>
        <p:sp>
          <p:nvSpPr>
            <p:cNvPr id="5" name="矩形 4"/>
            <p:cNvSpPr/>
            <p:nvPr/>
          </p:nvSpPr>
          <p:spPr>
            <a:xfrm>
              <a:off x="1677604" y="2030154"/>
              <a:ext cx="3733085" cy="3002096"/>
            </a:xfrm>
            <a:prstGeom prst="rect">
              <a:avLst/>
            </a:prstGeom>
            <a:solidFill>
              <a:schemeClr val="accent4">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mj-ea"/>
                <a:ea typeface="+mj-ea"/>
              </a:endParaRPr>
            </a:p>
          </p:txBody>
        </p:sp>
        <p:cxnSp>
          <p:nvCxnSpPr>
            <p:cNvPr id="6" name="直接连接符 5"/>
            <p:cNvCxnSpPr/>
            <p:nvPr/>
          </p:nvCxnSpPr>
          <p:spPr>
            <a:xfrm flipV="1">
              <a:off x="1897199" y="2658087"/>
              <a:ext cx="0" cy="1220227"/>
            </a:xfrm>
            <a:prstGeom prst="line">
              <a:avLst/>
            </a:prstGeom>
            <a:noFill/>
            <a:ln w="127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2120684" y="3041913"/>
              <a:ext cx="1342954" cy="436139"/>
              <a:chOff x="572854" y="4071207"/>
              <a:chExt cx="1167662" cy="392361"/>
            </a:xfrm>
            <a:noFill/>
            <a:effectLst/>
          </p:grpSpPr>
          <p:sp>
            <p:nvSpPr>
              <p:cNvPr id="8" name="文本框 7"/>
              <p:cNvSpPr txBox="1"/>
              <p:nvPr/>
            </p:nvSpPr>
            <p:spPr>
              <a:xfrm>
                <a:off x="572855" y="4071207"/>
                <a:ext cx="1167661" cy="392361"/>
              </a:xfrm>
              <a:prstGeom prst="rect">
                <a:avLst/>
              </a:prstGeom>
              <a:solidFill>
                <a:schemeClr val="accent6">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9" name="文本框 8"/>
              <p:cNvSpPr txBox="1"/>
              <p:nvPr/>
            </p:nvSpPr>
            <p:spPr>
              <a:xfrm>
                <a:off x="572854" y="4136934"/>
                <a:ext cx="1167662" cy="249195"/>
              </a:xfrm>
              <a:prstGeom prst="rect">
                <a:avLst/>
              </a:prstGeom>
              <a:noFill/>
              <a:ln w="12700">
                <a:noFill/>
              </a:ln>
            </p:spPr>
            <p:txBody>
              <a:bodyPr wrap="square" rtlCol="0">
                <a:noAutofit/>
              </a:bodyPr>
              <a:lstStyle/>
              <a:p>
                <a:pPr algn="ctr"/>
                <a:r>
                  <a:rPr lang="zh-CN" altLang="en-US" sz="1400" b="1">
                    <a:latin typeface="+mj-ea"/>
                    <a:ea typeface="+mj-ea"/>
                  </a:rPr>
                  <a:t>数据缓冲寄存器</a:t>
                </a:r>
                <a:endParaRPr lang="zh-CN" altLang="en-US" sz="1400" b="1">
                  <a:latin typeface="+mj-ea"/>
                  <a:ea typeface="+mj-ea"/>
                </a:endParaRPr>
              </a:p>
            </p:txBody>
          </p:sp>
        </p:grpSp>
        <p:grpSp>
          <p:nvGrpSpPr>
            <p:cNvPr id="10" name="组合 9"/>
            <p:cNvGrpSpPr/>
            <p:nvPr/>
          </p:nvGrpSpPr>
          <p:grpSpPr>
            <a:xfrm>
              <a:off x="2129711" y="3635874"/>
              <a:ext cx="1333928" cy="436139"/>
              <a:chOff x="572854" y="4071207"/>
              <a:chExt cx="1167662" cy="392361"/>
            </a:xfrm>
            <a:noFill/>
            <a:effectLst/>
          </p:grpSpPr>
          <p:sp>
            <p:nvSpPr>
              <p:cNvPr id="11" name="文本框 10"/>
              <p:cNvSpPr txBox="1"/>
              <p:nvPr/>
            </p:nvSpPr>
            <p:spPr>
              <a:xfrm>
                <a:off x="572855" y="4071207"/>
                <a:ext cx="1167661" cy="392361"/>
              </a:xfrm>
              <a:prstGeom prst="rect">
                <a:avLst/>
              </a:prstGeom>
              <a:solidFill>
                <a:schemeClr val="accent6">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12" name="文本框 11"/>
              <p:cNvSpPr txBox="1"/>
              <p:nvPr/>
            </p:nvSpPr>
            <p:spPr>
              <a:xfrm>
                <a:off x="572854" y="4136934"/>
                <a:ext cx="1167662" cy="249195"/>
              </a:xfrm>
              <a:prstGeom prst="rect">
                <a:avLst/>
              </a:prstGeom>
              <a:noFill/>
              <a:ln w="12700">
                <a:noFill/>
              </a:ln>
            </p:spPr>
            <p:txBody>
              <a:bodyPr wrap="square" rtlCol="0">
                <a:noAutofit/>
              </a:bodyPr>
              <a:lstStyle/>
              <a:p>
                <a:pPr algn="ctr"/>
                <a:r>
                  <a:rPr lang="zh-CN" altLang="en-US" sz="1400" b="1">
                    <a:latin typeface="+mj-ea"/>
                    <a:ea typeface="+mj-ea"/>
                  </a:rPr>
                  <a:t>命令</a:t>
                </a:r>
                <a:r>
                  <a:rPr lang="en-US" altLang="zh-CN" sz="1400" b="1">
                    <a:latin typeface="+mj-ea"/>
                    <a:ea typeface="+mj-ea"/>
                  </a:rPr>
                  <a:t>/</a:t>
                </a:r>
                <a:r>
                  <a:rPr lang="zh-CN" altLang="en-US" sz="1400" b="1">
                    <a:latin typeface="+mj-ea"/>
                    <a:ea typeface="+mj-ea"/>
                  </a:rPr>
                  <a:t>状态寄存器</a:t>
                </a:r>
                <a:endParaRPr lang="zh-CN" altLang="en-US" sz="1400" b="1">
                  <a:latin typeface="+mj-ea"/>
                  <a:ea typeface="+mj-ea"/>
                </a:endParaRPr>
              </a:p>
            </p:txBody>
          </p:sp>
        </p:grpSp>
        <p:sp>
          <p:nvSpPr>
            <p:cNvPr id="14" name="文本框 13"/>
            <p:cNvSpPr txBox="1"/>
            <p:nvPr/>
          </p:nvSpPr>
          <p:spPr>
            <a:xfrm>
              <a:off x="2129710" y="2432880"/>
              <a:ext cx="1333928" cy="427584"/>
            </a:xfrm>
            <a:prstGeom prst="rect">
              <a:avLst/>
            </a:prstGeom>
            <a:solidFill>
              <a:schemeClr val="bg2">
                <a:lumMod val="90000"/>
              </a:schemeClr>
            </a:solidFill>
            <a:ln w="12700">
              <a:solidFill>
                <a:schemeClr val="tx1"/>
              </a:solidFill>
              <a:prstDash val="dash"/>
            </a:ln>
            <a:effectLst/>
          </p:spPr>
          <p:txBody>
            <a:bodyPr wrap="square" rtlCol="0">
              <a:noAutofit/>
            </a:bodyPr>
            <a:lstStyle/>
            <a:p>
              <a:endParaRPr lang="zh-CN" altLang="en-US" sz="2000" b="1">
                <a:latin typeface="+mj-ea"/>
                <a:ea typeface="+mj-ea"/>
              </a:endParaRPr>
            </a:p>
          </p:txBody>
        </p:sp>
        <p:grpSp>
          <p:nvGrpSpPr>
            <p:cNvPr id="16" name="组合 15"/>
            <p:cNvGrpSpPr/>
            <p:nvPr/>
          </p:nvGrpSpPr>
          <p:grpSpPr>
            <a:xfrm>
              <a:off x="2129709" y="4339856"/>
              <a:ext cx="1797828" cy="436139"/>
              <a:chOff x="572854" y="4071207"/>
              <a:chExt cx="1167662" cy="392361"/>
            </a:xfrm>
            <a:noFill/>
          </p:grpSpPr>
          <p:sp>
            <p:nvSpPr>
              <p:cNvPr id="17" name="文本框 16"/>
              <p:cNvSpPr txBox="1"/>
              <p:nvPr/>
            </p:nvSpPr>
            <p:spPr>
              <a:xfrm>
                <a:off x="572855" y="4071207"/>
                <a:ext cx="1167661" cy="392361"/>
              </a:xfrm>
              <a:prstGeom prst="rect">
                <a:avLst/>
              </a:prstGeom>
              <a:solidFill>
                <a:schemeClr val="accent6">
                  <a:lumMod val="40000"/>
                  <a:lumOff val="60000"/>
                </a:schemeClr>
              </a:solidFill>
              <a:ln w="12700">
                <a:solidFill>
                  <a:srgbClr val="C00000"/>
                </a:solidFill>
              </a:ln>
              <a:effectLst/>
            </p:spPr>
            <p:txBody>
              <a:bodyPr wrap="square" rtlCol="0">
                <a:noAutofit/>
              </a:bodyPr>
              <a:lstStyle/>
              <a:p>
                <a:endParaRPr lang="zh-CN" altLang="en-US" sz="2000" b="1">
                  <a:ln>
                    <a:solidFill>
                      <a:srgbClr val="C00000"/>
                    </a:solidFill>
                  </a:ln>
                  <a:latin typeface="+mj-ea"/>
                  <a:ea typeface="+mj-ea"/>
                </a:endParaRPr>
              </a:p>
            </p:txBody>
          </p:sp>
          <p:sp>
            <p:nvSpPr>
              <p:cNvPr id="18" name="文本框 17"/>
              <p:cNvSpPr txBox="1"/>
              <p:nvPr/>
            </p:nvSpPr>
            <p:spPr>
              <a:xfrm>
                <a:off x="572854" y="4136934"/>
                <a:ext cx="1167662" cy="249195"/>
              </a:xfrm>
              <a:prstGeom prst="rect">
                <a:avLst/>
              </a:prstGeom>
              <a:grpFill/>
              <a:ln w="12700">
                <a:noFill/>
              </a:ln>
            </p:spPr>
            <p:txBody>
              <a:bodyPr wrap="square" rtlCol="0">
                <a:noAutofit/>
              </a:bodyPr>
              <a:lstStyle/>
              <a:p>
                <a:pPr algn="ctr"/>
                <a:r>
                  <a:rPr lang="zh-CN" altLang="en-US" sz="1400" b="1">
                    <a:solidFill>
                      <a:srgbClr val="C00000"/>
                    </a:solidFill>
                    <a:latin typeface="+mj-ea"/>
                    <a:ea typeface="+mj-ea"/>
                  </a:rPr>
                  <a:t>地址译码</a:t>
                </a:r>
                <a:r>
                  <a:rPr lang="en-US" altLang="zh-CN" sz="1400" b="1">
                    <a:solidFill>
                      <a:srgbClr val="C00000"/>
                    </a:solidFill>
                    <a:latin typeface="+mj-ea"/>
                    <a:ea typeface="+mj-ea"/>
                  </a:rPr>
                  <a:t>/</a:t>
                </a:r>
                <a:r>
                  <a:rPr lang="zh-CN" altLang="en-US" sz="1400" b="1">
                    <a:solidFill>
                      <a:srgbClr val="C00000"/>
                    </a:solidFill>
                    <a:latin typeface="+mj-ea"/>
                    <a:ea typeface="+mj-ea"/>
                  </a:rPr>
                  <a:t>控制逻辑</a:t>
                </a:r>
                <a:endParaRPr lang="zh-CN" altLang="en-US" sz="1400" b="1">
                  <a:solidFill>
                    <a:srgbClr val="C00000"/>
                  </a:solidFill>
                  <a:latin typeface="+mj-ea"/>
                  <a:ea typeface="+mj-ea"/>
                </a:endParaRPr>
              </a:p>
            </p:txBody>
          </p:sp>
        </p:grpSp>
        <p:cxnSp>
          <p:nvCxnSpPr>
            <p:cNvPr id="19" name="直接连接符 18"/>
            <p:cNvCxnSpPr/>
            <p:nvPr/>
          </p:nvCxnSpPr>
          <p:spPr>
            <a:xfrm>
              <a:off x="1897199" y="2658085"/>
              <a:ext cx="223483" cy="0"/>
            </a:xfrm>
            <a:prstGeom prst="line">
              <a:avLst/>
            </a:prstGeom>
            <a:noFill/>
            <a:ln w="127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860984" y="3264434"/>
              <a:ext cx="1036215"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897199" y="3878314"/>
              <a:ext cx="232510" cy="0"/>
            </a:xfrm>
            <a:prstGeom prst="line">
              <a:avLst/>
            </a:prstGeom>
            <a:noFill/>
            <a:ln w="12700" cap="sq">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860984" y="4463108"/>
              <a:ext cx="125969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860984" y="4671078"/>
              <a:ext cx="125969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1843859" y="3263446"/>
              <a:ext cx="276823" cy="0"/>
            </a:xfrm>
            <a:prstGeom prst="line">
              <a:avLst/>
            </a:prstGeom>
            <a:noFill/>
            <a:ln w="127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427813" y="2437119"/>
              <a:ext cx="801253" cy="658588"/>
              <a:chOff x="572855" y="4071206"/>
              <a:chExt cx="1192613" cy="267138"/>
            </a:xfrm>
            <a:noFill/>
            <a:effectLst/>
          </p:grpSpPr>
          <p:sp>
            <p:nvSpPr>
              <p:cNvPr id="26" name="文本框 25"/>
              <p:cNvSpPr txBox="1"/>
              <p:nvPr/>
            </p:nvSpPr>
            <p:spPr>
              <a:xfrm>
                <a:off x="572855" y="4071206"/>
                <a:ext cx="1167661" cy="267138"/>
              </a:xfrm>
              <a:prstGeom prst="rect">
                <a:avLst/>
              </a:prstGeom>
              <a:solidFill>
                <a:schemeClr val="accent1">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27" name="文本框 26"/>
              <p:cNvSpPr txBox="1"/>
              <p:nvPr/>
            </p:nvSpPr>
            <p:spPr>
              <a:xfrm>
                <a:off x="597807" y="4105505"/>
                <a:ext cx="1167661" cy="225384"/>
              </a:xfrm>
              <a:prstGeom prst="rect">
                <a:avLst/>
              </a:prstGeom>
              <a:grpFill/>
              <a:ln w="12700">
                <a:noFill/>
              </a:ln>
            </p:spPr>
            <p:txBody>
              <a:bodyPr wrap="square" rtlCol="0">
                <a:noAutofit/>
              </a:bodyPr>
              <a:lstStyle/>
              <a:p>
                <a:pPr algn="ctr"/>
                <a:r>
                  <a:rPr lang="zh-CN" altLang="en-US" sz="1400" b="1">
                    <a:latin typeface="+mj-ea"/>
                    <a:ea typeface="+mj-ea"/>
                  </a:rPr>
                  <a:t>设备</a:t>
                </a:r>
                <a:endParaRPr lang="en-US" altLang="zh-CN" sz="1400" b="1">
                  <a:latin typeface="+mj-ea"/>
                  <a:ea typeface="+mj-ea"/>
                </a:endParaRPr>
              </a:p>
              <a:p>
                <a:pPr algn="ctr"/>
                <a:r>
                  <a:rPr lang="zh-CN" altLang="en-US" sz="1400" b="1">
                    <a:latin typeface="+mj-ea"/>
                    <a:ea typeface="+mj-ea"/>
                  </a:rPr>
                  <a:t>接口</a:t>
                </a:r>
                <a:endParaRPr lang="zh-CN" altLang="en-US" sz="1400" b="1">
                  <a:latin typeface="+mj-ea"/>
                  <a:ea typeface="+mj-ea"/>
                </a:endParaRPr>
              </a:p>
            </p:txBody>
          </p:sp>
        </p:grpSp>
        <p:cxnSp>
          <p:nvCxnSpPr>
            <p:cNvPr id="28" name="直接连接符 27"/>
            <p:cNvCxnSpPr/>
            <p:nvPr/>
          </p:nvCxnSpPr>
          <p:spPr>
            <a:xfrm>
              <a:off x="5221187" y="2579143"/>
              <a:ext cx="85514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p:cNvCxnSpPr/>
            <p:nvPr/>
          </p:nvCxnSpPr>
          <p:spPr>
            <a:xfrm>
              <a:off x="5225939" y="2794133"/>
              <a:ext cx="871912" cy="0"/>
            </a:xfrm>
            <a:prstGeom prst="line">
              <a:avLst/>
            </a:prstGeom>
            <a:noFill/>
            <a:ln w="12700" cap="sq">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5212043" y="2998365"/>
              <a:ext cx="871912" cy="0"/>
            </a:xfrm>
            <a:prstGeom prst="line">
              <a:avLst/>
            </a:prstGeom>
            <a:noFill/>
            <a:ln w="12700" cap="sq">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1" name="文本框 30"/>
            <p:cNvSpPr txBox="1"/>
            <p:nvPr/>
          </p:nvSpPr>
          <p:spPr>
            <a:xfrm>
              <a:off x="2129709" y="2085693"/>
              <a:ext cx="1333929" cy="271566"/>
            </a:xfrm>
            <a:prstGeom prst="rect">
              <a:avLst/>
            </a:prstGeom>
            <a:noFill/>
            <a:ln w="12700">
              <a:noFill/>
            </a:ln>
          </p:spPr>
          <p:txBody>
            <a:bodyPr wrap="square" rtlCol="0">
              <a:noAutofit/>
            </a:bodyPr>
            <a:lstStyle/>
            <a:p>
              <a:pPr algn="ctr"/>
              <a:r>
                <a:rPr lang="zh-CN" altLang="en-US" sz="1400" b="1">
                  <a:latin typeface="+mj-ea"/>
                  <a:ea typeface="+mj-ea"/>
                </a:rPr>
                <a:t>总线接口</a:t>
              </a:r>
              <a:endParaRPr lang="zh-CN" altLang="en-US" sz="1400" b="1">
                <a:latin typeface="+mj-ea"/>
                <a:ea typeface="+mj-ea"/>
              </a:endParaRPr>
            </a:p>
          </p:txBody>
        </p:sp>
        <p:sp>
          <p:nvSpPr>
            <p:cNvPr id="32" name="文本框 31"/>
            <p:cNvSpPr txBox="1"/>
            <p:nvPr/>
          </p:nvSpPr>
          <p:spPr>
            <a:xfrm>
              <a:off x="4076761" y="2076429"/>
              <a:ext cx="1333929" cy="271566"/>
            </a:xfrm>
            <a:prstGeom prst="rect">
              <a:avLst/>
            </a:prstGeom>
            <a:noFill/>
            <a:ln w="12700">
              <a:noFill/>
            </a:ln>
          </p:spPr>
          <p:txBody>
            <a:bodyPr wrap="square" rtlCol="0">
              <a:noAutofit/>
            </a:bodyPr>
            <a:lstStyle/>
            <a:p>
              <a:pPr algn="ctr"/>
              <a:r>
                <a:rPr lang="zh-CN" altLang="en-US" sz="1400" b="1">
                  <a:latin typeface="+mj-ea"/>
                  <a:ea typeface="+mj-ea"/>
                </a:rPr>
                <a:t>内部接口</a:t>
              </a:r>
              <a:endParaRPr lang="zh-CN" altLang="en-US" sz="1400" b="1">
                <a:latin typeface="+mj-ea"/>
                <a:ea typeface="+mj-ea"/>
              </a:endParaRPr>
            </a:p>
          </p:txBody>
        </p:sp>
        <p:grpSp>
          <p:nvGrpSpPr>
            <p:cNvPr id="33" name="组合 32"/>
            <p:cNvGrpSpPr/>
            <p:nvPr/>
          </p:nvGrpSpPr>
          <p:grpSpPr>
            <a:xfrm>
              <a:off x="6080375" y="2443638"/>
              <a:ext cx="771046" cy="652065"/>
              <a:chOff x="572855" y="4071207"/>
              <a:chExt cx="1167661" cy="392361"/>
            </a:xfrm>
            <a:noFill/>
          </p:grpSpPr>
          <p:sp>
            <p:nvSpPr>
              <p:cNvPr id="34" name="文本框 33"/>
              <p:cNvSpPr txBox="1"/>
              <p:nvPr/>
            </p:nvSpPr>
            <p:spPr>
              <a:xfrm>
                <a:off x="572855" y="4071207"/>
                <a:ext cx="1167661" cy="392361"/>
              </a:xfrm>
              <a:prstGeom prst="rect">
                <a:avLst/>
              </a:prstGeom>
              <a:solidFill>
                <a:schemeClr val="bg1"/>
              </a:solidFill>
              <a:ln w="12700">
                <a:solidFill>
                  <a:schemeClr val="tx1"/>
                </a:solidFill>
              </a:ln>
              <a:effectLst/>
            </p:spPr>
            <p:txBody>
              <a:bodyPr wrap="square" rtlCol="0">
                <a:noAutofit/>
              </a:bodyPr>
              <a:lstStyle/>
              <a:p>
                <a:endParaRPr lang="zh-CN" altLang="en-US" sz="2000" b="1">
                  <a:latin typeface="+mj-ea"/>
                  <a:ea typeface="+mj-ea"/>
                </a:endParaRPr>
              </a:p>
            </p:txBody>
          </p:sp>
          <p:sp>
            <p:nvSpPr>
              <p:cNvPr id="35" name="文本框 34"/>
              <p:cNvSpPr txBox="1"/>
              <p:nvPr/>
            </p:nvSpPr>
            <p:spPr>
              <a:xfrm>
                <a:off x="572855" y="4172673"/>
                <a:ext cx="1167661" cy="249195"/>
              </a:xfrm>
              <a:prstGeom prst="rect">
                <a:avLst/>
              </a:prstGeom>
              <a:grpFill/>
              <a:ln w="12700">
                <a:noFill/>
              </a:ln>
            </p:spPr>
            <p:txBody>
              <a:bodyPr wrap="square" rtlCol="0">
                <a:noAutofit/>
              </a:bodyPr>
              <a:lstStyle/>
              <a:p>
                <a:pPr algn="ctr"/>
                <a:r>
                  <a:rPr lang="zh-CN" altLang="en-US" sz="1400" b="1">
                    <a:latin typeface="+mj-ea"/>
                    <a:ea typeface="+mj-ea"/>
                  </a:rPr>
                  <a:t>外设</a:t>
                </a:r>
                <a:endParaRPr lang="zh-CN" altLang="en-US" sz="1400" b="1">
                  <a:latin typeface="+mj-ea"/>
                  <a:ea typeface="+mj-ea"/>
                </a:endParaRPr>
              </a:p>
            </p:txBody>
          </p:sp>
        </p:grpSp>
        <p:sp>
          <p:nvSpPr>
            <p:cNvPr id="36" name="文本框 35"/>
            <p:cNvSpPr txBox="1"/>
            <p:nvPr/>
          </p:nvSpPr>
          <p:spPr>
            <a:xfrm>
              <a:off x="5429793" y="2300203"/>
              <a:ext cx="508924" cy="271566"/>
            </a:xfrm>
            <a:prstGeom prst="rect">
              <a:avLst/>
            </a:prstGeom>
            <a:noFill/>
            <a:ln w="12700">
              <a:noFill/>
            </a:ln>
          </p:spPr>
          <p:txBody>
            <a:bodyPr wrap="square" rtlCol="0">
              <a:noAutofit/>
            </a:bodyPr>
            <a:lstStyle/>
            <a:p>
              <a:pPr algn="ctr"/>
              <a:r>
                <a:rPr lang="zh-CN" altLang="en-US" sz="1400" b="1">
                  <a:latin typeface="+mj-ea"/>
                  <a:ea typeface="+mj-ea"/>
                </a:rPr>
                <a:t>数据</a:t>
              </a:r>
              <a:endParaRPr lang="zh-CN" altLang="en-US" sz="1400" b="1">
                <a:latin typeface="+mj-ea"/>
                <a:ea typeface="+mj-ea"/>
              </a:endParaRPr>
            </a:p>
          </p:txBody>
        </p:sp>
        <p:sp>
          <p:nvSpPr>
            <p:cNvPr id="37" name="文本框 36"/>
            <p:cNvSpPr txBox="1"/>
            <p:nvPr/>
          </p:nvSpPr>
          <p:spPr>
            <a:xfrm>
              <a:off x="5429793" y="2547767"/>
              <a:ext cx="508924" cy="271566"/>
            </a:xfrm>
            <a:prstGeom prst="rect">
              <a:avLst/>
            </a:prstGeom>
            <a:noFill/>
            <a:ln w="12700">
              <a:noFill/>
            </a:ln>
          </p:spPr>
          <p:txBody>
            <a:bodyPr wrap="square" rtlCol="0">
              <a:noAutofit/>
            </a:bodyPr>
            <a:lstStyle/>
            <a:p>
              <a:pPr algn="ctr"/>
              <a:r>
                <a:rPr lang="zh-CN" altLang="en-US" sz="1400" b="1">
                  <a:latin typeface="+mj-ea"/>
                  <a:ea typeface="+mj-ea"/>
                </a:rPr>
                <a:t>状态</a:t>
              </a:r>
              <a:endParaRPr lang="zh-CN" altLang="en-US" sz="1400" b="1">
                <a:latin typeface="+mj-ea"/>
                <a:ea typeface="+mj-ea"/>
              </a:endParaRPr>
            </a:p>
          </p:txBody>
        </p:sp>
        <p:sp>
          <p:nvSpPr>
            <p:cNvPr id="38" name="文本框 37"/>
            <p:cNvSpPr txBox="1"/>
            <p:nvPr/>
          </p:nvSpPr>
          <p:spPr>
            <a:xfrm>
              <a:off x="5429793" y="2747043"/>
              <a:ext cx="508924" cy="271566"/>
            </a:xfrm>
            <a:prstGeom prst="rect">
              <a:avLst/>
            </a:prstGeom>
            <a:noFill/>
            <a:ln w="12700">
              <a:noFill/>
            </a:ln>
          </p:spPr>
          <p:txBody>
            <a:bodyPr wrap="square" rtlCol="0">
              <a:noAutofit/>
            </a:bodyPr>
            <a:lstStyle/>
            <a:p>
              <a:pPr algn="ctr"/>
              <a:r>
                <a:rPr lang="zh-CN" altLang="en-US" sz="1400" b="1">
                  <a:latin typeface="+mj-ea"/>
                  <a:ea typeface="+mj-ea"/>
                </a:rPr>
                <a:t>命令</a:t>
              </a:r>
              <a:endParaRPr lang="zh-CN" altLang="en-US" sz="1400" b="1">
                <a:latin typeface="+mj-ea"/>
                <a:ea typeface="+mj-ea"/>
              </a:endParaRPr>
            </a:p>
          </p:txBody>
        </p:sp>
        <p:grpSp>
          <p:nvGrpSpPr>
            <p:cNvPr id="39" name="组合 38"/>
            <p:cNvGrpSpPr/>
            <p:nvPr/>
          </p:nvGrpSpPr>
          <p:grpSpPr>
            <a:xfrm>
              <a:off x="4427212" y="4120403"/>
              <a:ext cx="800994" cy="658588"/>
              <a:chOff x="572855" y="4071206"/>
              <a:chExt cx="1192613" cy="267138"/>
            </a:xfrm>
            <a:noFill/>
            <a:effectLst/>
          </p:grpSpPr>
          <p:sp>
            <p:nvSpPr>
              <p:cNvPr id="40" name="文本框 39"/>
              <p:cNvSpPr txBox="1"/>
              <p:nvPr/>
            </p:nvSpPr>
            <p:spPr>
              <a:xfrm>
                <a:off x="572855" y="4071206"/>
                <a:ext cx="1167661" cy="267138"/>
              </a:xfrm>
              <a:prstGeom prst="rect">
                <a:avLst/>
              </a:prstGeom>
              <a:solidFill>
                <a:schemeClr val="accent1">
                  <a:lumMod val="40000"/>
                  <a:lumOff val="60000"/>
                </a:schemeClr>
              </a:solidFill>
              <a:ln w="12700">
                <a:solidFill>
                  <a:schemeClr val="tx1"/>
                </a:solidFill>
              </a:ln>
              <a:effectLst/>
            </p:spPr>
            <p:txBody>
              <a:bodyPr wrap="square" rtlCol="0">
                <a:noAutofit/>
              </a:bodyPr>
              <a:lstStyle/>
              <a:p>
                <a:endParaRPr lang="zh-CN" altLang="en-US" sz="2000" b="1">
                  <a:latin typeface="+mj-ea"/>
                  <a:ea typeface="+mj-ea"/>
                </a:endParaRPr>
              </a:p>
            </p:txBody>
          </p:sp>
          <p:sp>
            <p:nvSpPr>
              <p:cNvPr id="41" name="文本框 40"/>
              <p:cNvSpPr txBox="1"/>
              <p:nvPr/>
            </p:nvSpPr>
            <p:spPr>
              <a:xfrm>
                <a:off x="597806" y="4105505"/>
                <a:ext cx="1167662" cy="225384"/>
              </a:xfrm>
              <a:prstGeom prst="rect">
                <a:avLst/>
              </a:prstGeom>
              <a:grpFill/>
              <a:ln w="12700">
                <a:noFill/>
              </a:ln>
            </p:spPr>
            <p:txBody>
              <a:bodyPr wrap="square" rtlCol="0">
                <a:noAutofit/>
              </a:bodyPr>
              <a:lstStyle/>
              <a:p>
                <a:pPr algn="ctr"/>
                <a:r>
                  <a:rPr lang="zh-CN" altLang="en-US" sz="1400" b="1">
                    <a:latin typeface="+mj-ea"/>
                    <a:ea typeface="+mj-ea"/>
                  </a:rPr>
                  <a:t>设备</a:t>
                </a:r>
                <a:endParaRPr lang="en-US" altLang="zh-CN" sz="1400" b="1">
                  <a:latin typeface="+mj-ea"/>
                  <a:ea typeface="+mj-ea"/>
                </a:endParaRPr>
              </a:p>
              <a:p>
                <a:pPr algn="ctr"/>
                <a:r>
                  <a:rPr lang="zh-CN" altLang="en-US" sz="1400" b="1">
                    <a:latin typeface="+mj-ea"/>
                    <a:ea typeface="+mj-ea"/>
                  </a:rPr>
                  <a:t>接口</a:t>
                </a:r>
                <a:endParaRPr lang="zh-CN" altLang="en-US" sz="1400" b="1">
                  <a:latin typeface="+mj-ea"/>
                  <a:ea typeface="+mj-ea"/>
                </a:endParaRPr>
              </a:p>
            </p:txBody>
          </p:sp>
        </p:grpSp>
        <p:cxnSp>
          <p:nvCxnSpPr>
            <p:cNvPr id="42" name="直接连接符 41"/>
            <p:cNvCxnSpPr/>
            <p:nvPr/>
          </p:nvCxnSpPr>
          <p:spPr>
            <a:xfrm>
              <a:off x="5212965" y="4262427"/>
              <a:ext cx="855148"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5217717" y="4477417"/>
              <a:ext cx="871912" cy="0"/>
            </a:xfrm>
            <a:prstGeom prst="line">
              <a:avLst/>
            </a:prstGeom>
            <a:noFill/>
            <a:ln w="12700" cap="sq">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44" name="文本框 43"/>
            <p:cNvSpPr txBox="1"/>
            <p:nvPr/>
          </p:nvSpPr>
          <p:spPr>
            <a:xfrm>
              <a:off x="5429191" y="3983487"/>
              <a:ext cx="508924" cy="271566"/>
            </a:xfrm>
            <a:prstGeom prst="rect">
              <a:avLst/>
            </a:prstGeom>
            <a:noFill/>
            <a:ln w="12700">
              <a:noFill/>
            </a:ln>
          </p:spPr>
          <p:txBody>
            <a:bodyPr wrap="square" rtlCol="0">
              <a:noAutofit/>
            </a:bodyPr>
            <a:lstStyle/>
            <a:p>
              <a:pPr algn="ctr"/>
              <a:r>
                <a:rPr lang="zh-CN" altLang="en-US" sz="1400" b="1">
                  <a:latin typeface="+mj-ea"/>
                  <a:ea typeface="+mj-ea"/>
                </a:rPr>
                <a:t>数据</a:t>
              </a:r>
              <a:endParaRPr lang="zh-CN" altLang="en-US" sz="1400" b="1">
                <a:latin typeface="+mj-ea"/>
                <a:ea typeface="+mj-ea"/>
              </a:endParaRPr>
            </a:p>
          </p:txBody>
        </p:sp>
        <p:sp>
          <p:nvSpPr>
            <p:cNvPr id="45" name="文本框 44"/>
            <p:cNvSpPr txBox="1"/>
            <p:nvPr/>
          </p:nvSpPr>
          <p:spPr>
            <a:xfrm>
              <a:off x="5429191" y="4231051"/>
              <a:ext cx="508924" cy="271566"/>
            </a:xfrm>
            <a:prstGeom prst="rect">
              <a:avLst/>
            </a:prstGeom>
            <a:noFill/>
            <a:ln w="12700">
              <a:noFill/>
            </a:ln>
          </p:spPr>
          <p:txBody>
            <a:bodyPr wrap="square" rtlCol="0">
              <a:noAutofit/>
            </a:bodyPr>
            <a:lstStyle/>
            <a:p>
              <a:pPr algn="ctr"/>
              <a:r>
                <a:rPr lang="zh-CN" altLang="en-US" sz="1400" b="1">
                  <a:latin typeface="+mj-ea"/>
                  <a:ea typeface="+mj-ea"/>
                </a:rPr>
                <a:t>状态</a:t>
              </a:r>
              <a:endParaRPr lang="zh-CN" altLang="en-US" sz="1400" b="1">
                <a:latin typeface="+mj-ea"/>
                <a:ea typeface="+mj-ea"/>
              </a:endParaRPr>
            </a:p>
          </p:txBody>
        </p:sp>
        <p:sp>
          <p:nvSpPr>
            <p:cNvPr id="46" name="文本框 45"/>
            <p:cNvSpPr txBox="1"/>
            <p:nvPr/>
          </p:nvSpPr>
          <p:spPr>
            <a:xfrm>
              <a:off x="5429191" y="4430327"/>
              <a:ext cx="508924" cy="271566"/>
            </a:xfrm>
            <a:prstGeom prst="rect">
              <a:avLst/>
            </a:prstGeom>
            <a:noFill/>
            <a:ln w="12700">
              <a:noFill/>
            </a:ln>
          </p:spPr>
          <p:txBody>
            <a:bodyPr wrap="square" rtlCol="0">
              <a:noAutofit/>
            </a:bodyPr>
            <a:lstStyle/>
            <a:p>
              <a:pPr algn="ctr"/>
              <a:r>
                <a:rPr lang="zh-CN" altLang="en-US" sz="1400" b="1">
                  <a:latin typeface="+mj-ea"/>
                  <a:ea typeface="+mj-ea"/>
                </a:rPr>
                <a:t>命令</a:t>
              </a:r>
              <a:endParaRPr lang="zh-CN" altLang="en-US" sz="1400" b="1">
                <a:latin typeface="+mj-ea"/>
                <a:ea typeface="+mj-ea"/>
              </a:endParaRPr>
            </a:p>
          </p:txBody>
        </p:sp>
        <p:cxnSp>
          <p:nvCxnSpPr>
            <p:cNvPr id="47" name="直接连接符 46"/>
            <p:cNvCxnSpPr/>
            <p:nvPr/>
          </p:nvCxnSpPr>
          <p:spPr>
            <a:xfrm>
              <a:off x="3927537" y="4565595"/>
              <a:ext cx="499675" cy="0"/>
            </a:xfrm>
            <a:prstGeom prst="line">
              <a:avLst/>
            </a:prstGeom>
            <a:noFill/>
            <a:ln w="12700" cap="sq">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8" name="文本框 47"/>
            <p:cNvSpPr txBox="1"/>
            <p:nvPr/>
          </p:nvSpPr>
          <p:spPr>
            <a:xfrm>
              <a:off x="860984" y="3000842"/>
              <a:ext cx="875967" cy="317773"/>
            </a:xfrm>
            <a:prstGeom prst="rect">
              <a:avLst/>
            </a:prstGeom>
            <a:noFill/>
            <a:ln w="12700">
              <a:noFill/>
            </a:ln>
          </p:spPr>
          <p:txBody>
            <a:bodyPr wrap="square" rtlCol="0">
              <a:noAutofit/>
            </a:bodyPr>
            <a:lstStyle/>
            <a:p>
              <a:pPr algn="ctr"/>
              <a:r>
                <a:rPr lang="zh-CN" altLang="en-US" sz="1400" b="1">
                  <a:latin typeface="+mj-ea"/>
                  <a:ea typeface="+mj-ea"/>
                </a:rPr>
                <a:t>数据线</a:t>
              </a:r>
              <a:endParaRPr lang="zh-CN" altLang="en-US" sz="1400" b="1">
                <a:latin typeface="+mj-ea"/>
                <a:ea typeface="+mj-ea"/>
              </a:endParaRPr>
            </a:p>
          </p:txBody>
        </p:sp>
        <p:sp>
          <p:nvSpPr>
            <p:cNvPr id="49" name="文本框 48"/>
            <p:cNvSpPr txBox="1"/>
            <p:nvPr/>
          </p:nvSpPr>
          <p:spPr>
            <a:xfrm>
              <a:off x="827794" y="4189402"/>
              <a:ext cx="936545" cy="317773"/>
            </a:xfrm>
            <a:prstGeom prst="rect">
              <a:avLst/>
            </a:prstGeom>
            <a:noFill/>
            <a:ln w="12700">
              <a:noFill/>
            </a:ln>
          </p:spPr>
          <p:txBody>
            <a:bodyPr wrap="square" rtlCol="0">
              <a:noAutofit/>
            </a:bodyPr>
            <a:lstStyle/>
            <a:p>
              <a:pPr algn="ctr"/>
              <a:r>
                <a:rPr lang="zh-CN" altLang="en-US" sz="1400" b="1">
                  <a:latin typeface="+mj-ea"/>
                  <a:ea typeface="+mj-ea"/>
                </a:rPr>
                <a:t>地址线</a:t>
              </a:r>
              <a:endParaRPr lang="zh-CN" altLang="en-US" sz="1400" b="1">
                <a:latin typeface="+mj-ea"/>
                <a:ea typeface="+mj-ea"/>
              </a:endParaRPr>
            </a:p>
          </p:txBody>
        </p:sp>
        <p:sp>
          <p:nvSpPr>
            <p:cNvPr id="50" name="文本框 49"/>
            <p:cNvSpPr txBox="1"/>
            <p:nvPr/>
          </p:nvSpPr>
          <p:spPr>
            <a:xfrm>
              <a:off x="813595" y="4643885"/>
              <a:ext cx="936545" cy="317773"/>
            </a:xfrm>
            <a:prstGeom prst="rect">
              <a:avLst/>
            </a:prstGeom>
            <a:noFill/>
            <a:ln w="12700">
              <a:noFill/>
            </a:ln>
          </p:spPr>
          <p:txBody>
            <a:bodyPr wrap="square" rtlCol="0">
              <a:noAutofit/>
            </a:bodyPr>
            <a:lstStyle/>
            <a:p>
              <a:pPr algn="ctr"/>
              <a:r>
                <a:rPr lang="zh-CN" altLang="en-US" sz="1400" b="1">
                  <a:latin typeface="+mj-ea"/>
                  <a:ea typeface="+mj-ea"/>
                </a:rPr>
                <a:t>控制线</a:t>
              </a:r>
              <a:endParaRPr lang="zh-CN" altLang="en-US" sz="1400" b="1">
                <a:latin typeface="+mj-ea"/>
                <a:ea typeface="+mj-ea"/>
              </a:endParaRPr>
            </a:p>
          </p:txBody>
        </p:sp>
        <p:cxnSp>
          <p:nvCxnSpPr>
            <p:cNvPr id="51" name="直接连接符 50"/>
            <p:cNvCxnSpPr>
              <a:stCxn id="52" idx="2"/>
            </p:cNvCxnSpPr>
            <p:nvPr/>
          </p:nvCxnSpPr>
          <p:spPr>
            <a:xfrm>
              <a:off x="827794" y="2048592"/>
              <a:ext cx="6130" cy="2983658"/>
            </a:xfrm>
            <a:prstGeom prst="line">
              <a:avLst/>
            </a:prstGeom>
            <a:noFill/>
            <a:ln w="50800" cap="sq">
              <a:solidFill>
                <a:schemeClr val="tx1"/>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52" name="文本框 51"/>
            <p:cNvSpPr txBox="1"/>
            <p:nvPr/>
          </p:nvSpPr>
          <p:spPr>
            <a:xfrm>
              <a:off x="581252" y="1730819"/>
              <a:ext cx="493083" cy="317773"/>
            </a:xfrm>
            <a:prstGeom prst="rect">
              <a:avLst/>
            </a:prstGeom>
            <a:noFill/>
            <a:ln w="12700">
              <a:noFill/>
            </a:ln>
          </p:spPr>
          <p:txBody>
            <a:bodyPr wrap="square" rtlCol="0">
              <a:noAutofit/>
            </a:bodyPr>
            <a:lstStyle/>
            <a:p>
              <a:pPr algn="ctr"/>
              <a:r>
                <a:rPr lang="zh-CN" altLang="en-US" sz="1400" b="1">
                  <a:latin typeface="+mj-ea"/>
                  <a:ea typeface="+mj-ea"/>
                </a:rPr>
                <a:t>总线</a:t>
              </a:r>
              <a:endParaRPr lang="zh-CN" altLang="en-US" sz="1400" b="1">
                <a:latin typeface="+mj-ea"/>
                <a:ea typeface="+mj-ea"/>
              </a:endParaRPr>
            </a:p>
          </p:txBody>
        </p:sp>
        <p:sp>
          <p:nvSpPr>
            <p:cNvPr id="53" name="文本框 4"/>
            <p:cNvSpPr txBox="1"/>
            <p:nvPr/>
          </p:nvSpPr>
          <p:spPr>
            <a:xfrm rot="16200000">
              <a:off x="4507177" y="3459639"/>
              <a:ext cx="466927" cy="267630"/>
            </a:xfrm>
            <a:prstGeom prst="rect">
              <a:avLst/>
            </a:prstGeom>
            <a:noFill/>
            <a:ln w="12700">
              <a:noFill/>
            </a:ln>
          </p:spPr>
          <p:txBody>
            <a:bodyPr rot="0" spcFirstLastPara="0" vert="horz" wrap="square" lIns="0" tIns="0" rIns="0" bIns="0" numCol="1" spcCol="0" rtlCol="0" fromWordArt="0" anchor="ctr" anchorCtr="0" forceAA="0" compatLnSpc="1">
              <a:spAutoFit/>
            </a:bodyPr>
            <a:lstStyle/>
            <a:p>
              <a:pPr algn="ctr">
                <a:spcAft>
                  <a:spcPts val="0"/>
                </a:spcAft>
              </a:pPr>
              <a:r>
                <a:rPr lang="en-US" altLang="zh-CN" sz="2000" b="1" kern="100">
                  <a:latin typeface="+mj-ea"/>
                  <a:ea typeface="+mj-ea"/>
                  <a:cs typeface="宋体" panose="02010600030101010101" pitchFamily="2" charset="-122"/>
                </a:rPr>
                <a:t>…</a:t>
              </a:r>
              <a:endParaRPr lang="zh-CN" sz="4400" b="1">
                <a:effectLst/>
                <a:latin typeface="+mj-ea"/>
                <a:ea typeface="+mj-ea"/>
                <a:cs typeface="宋体" panose="02010600030101010101" pitchFamily="2" charset="-122"/>
              </a:endParaRPr>
            </a:p>
          </p:txBody>
        </p:sp>
        <p:sp>
          <p:nvSpPr>
            <p:cNvPr id="54" name="文本框 53"/>
            <p:cNvSpPr txBox="1"/>
            <p:nvPr/>
          </p:nvSpPr>
          <p:spPr>
            <a:xfrm>
              <a:off x="2838439" y="1777026"/>
              <a:ext cx="1333929" cy="271566"/>
            </a:xfrm>
            <a:prstGeom prst="rect">
              <a:avLst/>
            </a:prstGeom>
            <a:noFill/>
            <a:ln w="12700">
              <a:noFill/>
            </a:ln>
          </p:spPr>
          <p:txBody>
            <a:bodyPr wrap="square" rtlCol="0">
              <a:noAutofit/>
            </a:bodyPr>
            <a:lstStyle/>
            <a:p>
              <a:pPr algn="ctr"/>
              <a:r>
                <a:rPr lang="en-US" altLang="zh-CN" sz="1400" b="1">
                  <a:latin typeface="+mj-ea"/>
                  <a:ea typeface="+mj-ea"/>
                </a:rPr>
                <a:t>I/O</a:t>
              </a:r>
              <a:r>
                <a:rPr lang="zh-CN" altLang="en-US" sz="1400" b="1">
                  <a:latin typeface="+mj-ea"/>
                  <a:ea typeface="+mj-ea"/>
                </a:rPr>
                <a:t>接口</a:t>
              </a:r>
              <a:endParaRPr lang="zh-CN" altLang="en-US" sz="1400" b="1">
                <a:latin typeface="+mj-ea"/>
                <a:ea typeface="+mj-ea"/>
              </a:endParaRPr>
            </a:p>
          </p:txBody>
        </p:sp>
        <p:cxnSp>
          <p:nvCxnSpPr>
            <p:cNvPr id="55" name="肘形连接符 54"/>
            <p:cNvCxnSpPr>
              <a:stCxn id="14" idx="3"/>
            </p:cNvCxnSpPr>
            <p:nvPr/>
          </p:nvCxnSpPr>
          <p:spPr>
            <a:xfrm>
              <a:off x="3463638" y="2646672"/>
              <a:ext cx="388157" cy="1693184"/>
            </a:xfrm>
            <a:prstGeom prst="bentConnector2">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肘形连接符 55"/>
            <p:cNvCxnSpPr>
              <a:stCxn id="9" idx="3"/>
            </p:cNvCxnSpPr>
            <p:nvPr/>
          </p:nvCxnSpPr>
          <p:spPr>
            <a:xfrm>
              <a:off x="3463638" y="3253474"/>
              <a:ext cx="188877" cy="1086382"/>
            </a:xfrm>
            <a:prstGeom prst="bentConnector2">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7" name="肘形连接符 56"/>
            <p:cNvCxnSpPr>
              <a:stCxn id="26" idx="1"/>
            </p:cNvCxnSpPr>
            <p:nvPr/>
          </p:nvCxnSpPr>
          <p:spPr>
            <a:xfrm rot="10800000" flipV="1">
              <a:off x="4238337" y="2766413"/>
              <a:ext cx="189477" cy="1799182"/>
            </a:xfrm>
            <a:prstGeom prst="bentConnector2">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8" name="直接箭头连接符 57"/>
            <p:cNvCxnSpPr>
              <a:stCxn id="11" idx="2"/>
            </p:cNvCxnSpPr>
            <p:nvPr/>
          </p:nvCxnSpPr>
          <p:spPr>
            <a:xfrm>
              <a:off x="2796676" y="4072013"/>
              <a:ext cx="0" cy="276349"/>
            </a:xfrm>
            <a:prstGeom prst="straightConnector1">
              <a:avLst/>
            </a:prstGeom>
            <a:noFill/>
            <a:ln w="12700" cap="sq">
              <a:solidFill>
                <a:schemeClr val="tx1">
                  <a:lumMod val="95000"/>
                  <a:lumOff val="5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9" name="组合 58"/>
            <p:cNvGrpSpPr/>
            <p:nvPr/>
          </p:nvGrpSpPr>
          <p:grpSpPr>
            <a:xfrm>
              <a:off x="6079773" y="4126922"/>
              <a:ext cx="771046" cy="652065"/>
              <a:chOff x="572855" y="4071207"/>
              <a:chExt cx="1167661" cy="392361"/>
            </a:xfrm>
            <a:noFill/>
          </p:grpSpPr>
          <p:sp>
            <p:nvSpPr>
              <p:cNvPr id="60" name="文本框 59"/>
              <p:cNvSpPr txBox="1"/>
              <p:nvPr/>
            </p:nvSpPr>
            <p:spPr>
              <a:xfrm>
                <a:off x="572855" y="4071207"/>
                <a:ext cx="1167661" cy="392361"/>
              </a:xfrm>
              <a:prstGeom prst="rect">
                <a:avLst/>
              </a:prstGeom>
              <a:solidFill>
                <a:schemeClr val="bg1"/>
              </a:solidFill>
              <a:ln w="12700">
                <a:solidFill>
                  <a:schemeClr val="tx1"/>
                </a:solidFill>
              </a:ln>
              <a:effectLst/>
            </p:spPr>
            <p:txBody>
              <a:bodyPr wrap="square" rtlCol="0">
                <a:noAutofit/>
              </a:bodyPr>
              <a:lstStyle/>
              <a:p>
                <a:endParaRPr lang="zh-CN" altLang="en-US" sz="2000" b="1">
                  <a:latin typeface="+mj-ea"/>
                  <a:ea typeface="+mj-ea"/>
                </a:endParaRPr>
              </a:p>
            </p:txBody>
          </p:sp>
          <p:sp>
            <p:nvSpPr>
              <p:cNvPr id="61" name="文本框 60"/>
              <p:cNvSpPr txBox="1"/>
              <p:nvPr/>
            </p:nvSpPr>
            <p:spPr>
              <a:xfrm>
                <a:off x="572855" y="4187957"/>
                <a:ext cx="1167661" cy="249195"/>
              </a:xfrm>
              <a:prstGeom prst="rect">
                <a:avLst/>
              </a:prstGeom>
              <a:grpFill/>
              <a:ln w="12700">
                <a:noFill/>
              </a:ln>
            </p:spPr>
            <p:txBody>
              <a:bodyPr wrap="square" rtlCol="0">
                <a:noAutofit/>
              </a:bodyPr>
              <a:lstStyle/>
              <a:p>
                <a:pPr algn="ctr"/>
                <a:r>
                  <a:rPr lang="zh-CN" altLang="en-US" sz="1400" b="1">
                    <a:latin typeface="+mj-ea"/>
                    <a:ea typeface="+mj-ea"/>
                  </a:rPr>
                  <a:t>外设</a:t>
                </a:r>
                <a:endParaRPr lang="zh-CN" altLang="en-US" sz="1400" b="1">
                  <a:latin typeface="+mj-ea"/>
                  <a:ea typeface="+mj-ea"/>
                </a:endParaRPr>
              </a:p>
            </p:txBody>
          </p:sp>
        </p:grpSp>
        <p:cxnSp>
          <p:nvCxnSpPr>
            <p:cNvPr id="62" name="直接连接符 61"/>
            <p:cNvCxnSpPr/>
            <p:nvPr/>
          </p:nvCxnSpPr>
          <p:spPr>
            <a:xfrm>
              <a:off x="4053901" y="2030154"/>
              <a:ext cx="0" cy="3002096"/>
            </a:xfrm>
            <a:prstGeom prst="line">
              <a:avLst/>
            </a:prstGeom>
            <a:noFill/>
            <a:ln w="12700" cap="sq">
              <a:solidFill>
                <a:schemeClr val="tx1">
                  <a:lumMod val="95000"/>
                  <a:lumOff val="5000"/>
                </a:schemeClr>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cxnSp>
        <p:sp>
          <p:nvSpPr>
            <p:cNvPr id="63" name="文本框 62"/>
            <p:cNvSpPr txBox="1"/>
            <p:nvPr/>
          </p:nvSpPr>
          <p:spPr>
            <a:xfrm>
              <a:off x="5741659" y="1777026"/>
              <a:ext cx="1333929" cy="271566"/>
            </a:xfrm>
            <a:prstGeom prst="rect">
              <a:avLst/>
            </a:prstGeom>
            <a:noFill/>
            <a:ln w="12700">
              <a:noFill/>
            </a:ln>
          </p:spPr>
          <p:txBody>
            <a:bodyPr wrap="square" rtlCol="0">
              <a:noAutofit/>
            </a:bodyPr>
            <a:lstStyle/>
            <a:p>
              <a:pPr algn="ctr"/>
              <a:r>
                <a:rPr lang="zh-CN" altLang="en-US" sz="1400" b="1">
                  <a:latin typeface="+mj-ea"/>
                  <a:ea typeface="+mj-ea"/>
                </a:rPr>
                <a:t>设备</a:t>
              </a:r>
              <a:endParaRPr lang="zh-CN" altLang="en-US" sz="1400" b="1">
                <a:latin typeface="+mj-ea"/>
                <a:ea typeface="+mj-ea"/>
              </a:endParaRPr>
            </a:p>
          </p:txBody>
        </p:sp>
        <p:cxnSp>
          <p:nvCxnSpPr>
            <p:cNvPr id="4" name="直接连接符 3"/>
            <p:cNvCxnSpPr/>
            <p:nvPr/>
          </p:nvCxnSpPr>
          <p:spPr>
            <a:xfrm>
              <a:off x="5217625" y="4681649"/>
              <a:ext cx="858071" cy="0"/>
            </a:xfrm>
            <a:prstGeom prst="line">
              <a:avLst/>
            </a:prstGeom>
            <a:noFill/>
            <a:ln w="12700" cap="sq">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grpSp>
      <p:sp>
        <p:nvSpPr>
          <p:cNvPr id="65" name="文本框 64"/>
          <p:cNvSpPr txBox="1"/>
          <p:nvPr/>
        </p:nvSpPr>
        <p:spPr>
          <a:xfrm>
            <a:off x="2611292" y="2609397"/>
            <a:ext cx="1412553" cy="312303"/>
          </a:xfrm>
          <a:prstGeom prst="rect">
            <a:avLst/>
          </a:prstGeom>
          <a:solidFill>
            <a:schemeClr val="bg2">
              <a:lumMod val="90000"/>
            </a:schemeClr>
          </a:solidFill>
          <a:ln w="12700">
            <a:noFill/>
          </a:ln>
        </p:spPr>
        <p:txBody>
          <a:bodyPr wrap="square" rtlCol="0">
            <a:noAutofit/>
          </a:bodyPr>
          <a:lstStyle/>
          <a:p>
            <a:pPr algn="ctr"/>
            <a:r>
              <a:rPr lang="zh-CN" altLang="en-US" sz="1400" b="1">
                <a:latin typeface="+mj-ea"/>
                <a:ea typeface="+mj-ea"/>
              </a:rPr>
              <a:t>存储器</a:t>
            </a:r>
            <a:r>
              <a:rPr lang="en-US" altLang="zh-CN" sz="1400" b="1">
                <a:latin typeface="+mj-ea"/>
                <a:ea typeface="+mj-ea"/>
              </a:rPr>
              <a:t>RAM</a:t>
            </a:r>
            <a:endParaRPr lang="zh-CN" altLang="en-US" sz="1400" b="1">
              <a:latin typeface="+mj-ea"/>
              <a:ea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28"/>
          <p:cNvSpPr txBox="1"/>
          <p:nvPr/>
        </p:nvSpPr>
        <p:spPr>
          <a:xfrm>
            <a:off x="8777464" y="1122340"/>
            <a:ext cx="1521918" cy="2232169"/>
          </a:xfrm>
          <a:prstGeom prst="rect">
            <a:avLst/>
          </a:prstGeom>
          <a:solidFill>
            <a:schemeClr val="accent1">
              <a:lumMod val="40000"/>
              <a:lumOff val="60000"/>
            </a:schemeClr>
          </a:solid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2" name="标题 1"/>
          <p:cNvSpPr>
            <a:spLocks noGrp="1"/>
          </p:cNvSpPr>
          <p:nvPr>
            <p:ph type="title"/>
          </p:nvPr>
        </p:nvSpPr>
        <p:spPr/>
        <p:txBody>
          <a:bodyPr/>
          <a:lstStyle/>
          <a:p>
            <a:r>
              <a:rPr lang="en-US" altLang="zh-CN" dirty="0"/>
              <a:t>I/O</a:t>
            </a:r>
            <a:r>
              <a:rPr lang="zh-CN" altLang="en-US" dirty="0"/>
              <a:t>接口编址</a:t>
            </a:r>
            <a:endParaRPr lang="zh-CN" altLang="en-US" dirty="0"/>
          </a:p>
        </p:txBody>
      </p:sp>
      <p:sp>
        <p:nvSpPr>
          <p:cNvPr id="3" name="内容占位符 2"/>
          <p:cNvSpPr>
            <a:spLocks noGrp="1"/>
          </p:cNvSpPr>
          <p:nvPr>
            <p:ph idx="1"/>
          </p:nvPr>
        </p:nvSpPr>
        <p:spPr>
          <a:xfrm>
            <a:off x="487822" y="942763"/>
            <a:ext cx="6313572" cy="5867339"/>
          </a:xfrm>
        </p:spPr>
        <p:txBody>
          <a:bodyPr>
            <a:normAutofit fontScale="92500"/>
          </a:bodyPr>
          <a:lstStyle/>
          <a:p>
            <a:r>
              <a:rPr lang="zh-CN" altLang="en-US" b="1" dirty="0"/>
              <a:t>统一编址</a:t>
            </a:r>
            <a:endParaRPr lang="en-US" altLang="zh-CN" b="1" dirty="0"/>
          </a:p>
          <a:p>
            <a:pPr lvl="1"/>
            <a:r>
              <a:rPr lang="zh-CN" altLang="en-US" sz="1800" b="1" dirty="0"/>
              <a:t>内存映射编址（</a:t>
            </a:r>
            <a:r>
              <a:rPr lang="en-US" altLang="zh-CN" sz="1800" b="1" dirty="0"/>
              <a:t>Memory-mapped</a:t>
            </a:r>
            <a:r>
              <a:rPr lang="zh-CN" altLang="en-US" sz="1800" b="1" dirty="0"/>
              <a:t>）</a:t>
            </a:r>
            <a:endParaRPr lang="en-US" altLang="zh-CN" sz="1800" b="1" dirty="0"/>
          </a:p>
          <a:p>
            <a:pPr lvl="1"/>
            <a:r>
              <a:rPr lang="zh-CN" altLang="en-US" sz="1800" b="1" dirty="0"/>
              <a:t>外设地址与内存地址统一编址，同一个地址空间</a:t>
            </a:r>
            <a:endParaRPr lang="en-US" altLang="zh-CN" sz="1800" b="1" dirty="0"/>
          </a:p>
          <a:p>
            <a:pPr lvl="1"/>
            <a:r>
              <a:rPr lang="zh-CN" altLang="en-US" sz="1800" b="1" dirty="0"/>
              <a:t>不需要设置专用的</a:t>
            </a:r>
            <a:r>
              <a:rPr lang="en-US" altLang="zh-CN" sz="1800" b="1" dirty="0"/>
              <a:t>I/O</a:t>
            </a:r>
            <a:r>
              <a:rPr lang="zh-CN" altLang="en-US" sz="1800" b="1" dirty="0"/>
              <a:t>指令</a:t>
            </a:r>
            <a:endParaRPr lang="en-US" altLang="zh-CN" sz="1800" b="1" dirty="0"/>
          </a:p>
          <a:p>
            <a:pPr lvl="1"/>
            <a:r>
              <a:rPr lang="zh-CN" altLang="en-US" sz="1800" b="1" dirty="0"/>
              <a:t>采用访存指令访问外设，具体访问什么设备取决于地址</a:t>
            </a:r>
            <a:endParaRPr lang="en-US" altLang="zh-CN" sz="1800" b="1" dirty="0"/>
          </a:p>
          <a:p>
            <a:r>
              <a:rPr lang="zh-CN" altLang="en-US" b="1" dirty="0"/>
              <a:t>独立编址</a:t>
            </a:r>
            <a:endParaRPr lang="en-US" altLang="zh-CN" b="1" dirty="0"/>
          </a:p>
          <a:p>
            <a:pPr lvl="1"/>
            <a:r>
              <a:rPr lang="zh-CN" altLang="zh-CN" sz="1800" b="1" dirty="0"/>
              <a:t>端口映射编址（</a:t>
            </a:r>
            <a:r>
              <a:rPr lang="en-US" altLang="zh-CN" sz="1800" b="1" dirty="0"/>
              <a:t>Port-mapped</a:t>
            </a:r>
            <a:r>
              <a:rPr lang="zh-CN" altLang="zh-CN" sz="1800" b="1" dirty="0"/>
              <a:t>）</a:t>
            </a:r>
            <a:endParaRPr lang="en-US" altLang="zh-CN" sz="1800" b="1" dirty="0"/>
          </a:p>
          <a:p>
            <a:pPr lvl="1"/>
            <a:r>
              <a:rPr lang="en-US" altLang="zh-CN" sz="1800" b="1" dirty="0"/>
              <a:t>I/O</a:t>
            </a:r>
            <a:r>
              <a:rPr lang="zh-CN" altLang="zh-CN" sz="1800" b="1" dirty="0"/>
              <a:t>地址空间与主存地址空间相互独立</a:t>
            </a:r>
            <a:endParaRPr lang="en-US" altLang="zh-CN" sz="1800" b="1" dirty="0"/>
          </a:p>
          <a:p>
            <a:pPr lvl="1"/>
            <a:r>
              <a:rPr lang="en-US" altLang="zh-CN" sz="1800" b="1" dirty="0"/>
              <a:t>I/O</a:t>
            </a:r>
            <a:r>
              <a:rPr lang="zh-CN" altLang="zh-CN" sz="1800" b="1" dirty="0"/>
              <a:t>地址又称为</a:t>
            </a:r>
            <a:r>
              <a:rPr lang="en-US" altLang="zh-CN" sz="1800" b="1" dirty="0"/>
              <a:t>I/O</a:t>
            </a:r>
            <a:r>
              <a:rPr lang="zh-CN" altLang="zh-CN" sz="1800" b="1" dirty="0"/>
              <a:t>端口</a:t>
            </a:r>
            <a:endParaRPr lang="en-US" altLang="zh-CN" sz="1800" b="1" dirty="0"/>
          </a:p>
          <a:p>
            <a:pPr lvl="1"/>
            <a:r>
              <a:rPr lang="zh-CN" altLang="zh-CN" sz="1800" b="1" dirty="0"/>
              <a:t>不同设备中的不同寄存器和存储器都有唯一的端口地址</a:t>
            </a:r>
            <a:endParaRPr lang="en-US" altLang="zh-CN" sz="1800" b="1" dirty="0"/>
          </a:p>
          <a:p>
            <a:pPr lvl="1"/>
            <a:r>
              <a:rPr lang="zh-CN" altLang="zh-CN" sz="1800" b="1" dirty="0"/>
              <a:t>使用</a:t>
            </a:r>
            <a:r>
              <a:rPr lang="en-US" altLang="zh-CN" sz="1800" b="1" dirty="0"/>
              <a:t>I/O</a:t>
            </a:r>
            <a:r>
              <a:rPr lang="zh-CN" altLang="zh-CN" sz="1800" b="1" dirty="0"/>
              <a:t>指令访问外设</a:t>
            </a:r>
            <a:endParaRPr lang="zh-CN" altLang="en-US" sz="1800" b="1" dirty="0"/>
          </a:p>
        </p:txBody>
      </p:sp>
      <p:grpSp>
        <p:nvGrpSpPr>
          <p:cNvPr id="5" name="组合 4"/>
          <p:cNvGrpSpPr/>
          <p:nvPr/>
        </p:nvGrpSpPr>
        <p:grpSpPr>
          <a:xfrm>
            <a:off x="8867988" y="1485795"/>
            <a:ext cx="1342953" cy="436139"/>
            <a:chOff x="572855" y="4071207"/>
            <a:chExt cx="1167661" cy="392361"/>
          </a:xfrm>
          <a:solidFill>
            <a:schemeClr val="accent6">
              <a:lumMod val="60000"/>
              <a:lumOff val="40000"/>
            </a:schemeClr>
          </a:solidFill>
          <a:effectLst/>
        </p:grpSpPr>
        <p:sp>
          <p:nvSpPr>
            <p:cNvPr id="6" name="文本框 5"/>
            <p:cNvSpPr txBox="1"/>
            <p:nvPr/>
          </p:nvSpPr>
          <p:spPr>
            <a:xfrm>
              <a:off x="572855" y="4071207"/>
              <a:ext cx="1167661" cy="392361"/>
            </a:xfrm>
            <a:prstGeom prst="rect">
              <a:avLst/>
            </a:prstGeom>
            <a:grp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7" name="文本框 6"/>
            <p:cNvSpPr txBox="1"/>
            <p:nvPr/>
          </p:nvSpPr>
          <p:spPr>
            <a:xfrm>
              <a:off x="615728" y="4136934"/>
              <a:ext cx="1071663" cy="249195"/>
            </a:xfrm>
            <a:prstGeom prst="rect">
              <a:avLst/>
            </a:prstGeom>
            <a:grp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I/O</a:t>
              </a:r>
              <a:endParaRPr lang="zh-CN" altLang="en-US" sz="1200">
                <a:latin typeface="宋体" panose="02010600030101010101" pitchFamily="2" charset="-122"/>
                <a:ea typeface="宋体" panose="02010600030101010101" pitchFamily="2" charset="-122"/>
              </a:endParaRPr>
            </a:p>
          </p:txBody>
        </p:sp>
      </p:grpSp>
      <p:sp>
        <p:nvSpPr>
          <p:cNvPr id="12" name="文本框 11"/>
          <p:cNvSpPr txBox="1"/>
          <p:nvPr/>
        </p:nvSpPr>
        <p:spPr>
          <a:xfrm>
            <a:off x="8867988" y="2808345"/>
            <a:ext cx="1342953" cy="436139"/>
          </a:xfrm>
          <a:prstGeom prst="rect">
            <a:avLst/>
          </a:prstGeom>
          <a:solidFill>
            <a:schemeClr val="bg1"/>
          </a:solid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grpSp>
        <p:nvGrpSpPr>
          <p:cNvPr id="14" name="组合 13"/>
          <p:cNvGrpSpPr/>
          <p:nvPr/>
        </p:nvGrpSpPr>
        <p:grpSpPr>
          <a:xfrm>
            <a:off x="7165898" y="1827691"/>
            <a:ext cx="728740" cy="1070737"/>
            <a:chOff x="572855" y="4071207"/>
            <a:chExt cx="1183127" cy="392361"/>
          </a:xfrm>
          <a:noFill/>
          <a:effectLst/>
        </p:grpSpPr>
        <p:sp>
          <p:nvSpPr>
            <p:cNvPr id="15" name="文本框 14"/>
            <p:cNvSpPr txBox="1"/>
            <p:nvPr/>
          </p:nvSpPr>
          <p:spPr>
            <a:xfrm>
              <a:off x="572855" y="4071207"/>
              <a:ext cx="1167661" cy="392361"/>
            </a:xfrm>
            <a:prstGeom prst="rect">
              <a:avLst/>
            </a:prstGeom>
            <a:grp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16" name="文本框 15"/>
            <p:cNvSpPr txBox="1"/>
            <p:nvPr/>
          </p:nvSpPr>
          <p:spPr>
            <a:xfrm>
              <a:off x="588319" y="4210474"/>
              <a:ext cx="1167663" cy="249195"/>
            </a:xfrm>
            <a:prstGeom prst="rect">
              <a:avLst/>
            </a:prstGeom>
            <a:noFill/>
            <a:ln w="12700">
              <a:noFill/>
            </a:ln>
          </p:spPr>
          <p:txBody>
            <a:bodyPr wrap="square" rtlCol="0">
              <a:noAutofit/>
            </a:bodyPr>
            <a:lstStyle/>
            <a:p>
              <a:pPr algn="ctr"/>
              <a:r>
                <a:rPr lang="en-US" altLang="zh-CN" sz="1200" b="1">
                  <a:latin typeface="微软雅黑" panose="020B0503020204020204" pitchFamily="34" charset="-122"/>
                  <a:ea typeface="微软雅黑" panose="020B0503020204020204" pitchFamily="34" charset="-122"/>
                </a:rPr>
                <a:t>CPU</a:t>
              </a:r>
              <a:endParaRPr lang="zh-CN" altLang="en-US" sz="1200" b="1">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8975744" y="1169210"/>
            <a:ext cx="1127440" cy="243169"/>
          </a:xfrm>
          <a:prstGeom prst="rect">
            <a:avLst/>
          </a:prstGeom>
          <a:noFill/>
          <a:ln w="12700">
            <a:noFill/>
          </a:ln>
        </p:spPr>
        <p:txBody>
          <a:bodyPr wrap="square" rtlCol="0">
            <a:noAutofit/>
          </a:bodyPr>
          <a:lstStyle/>
          <a:p>
            <a:pPr algn="ctr"/>
            <a:r>
              <a:rPr lang="zh-CN" altLang="en-US" sz="1200" b="1">
                <a:latin typeface="微软雅黑" panose="020B0503020204020204" pitchFamily="34" charset="-122"/>
                <a:ea typeface="微软雅黑" panose="020B0503020204020204" pitchFamily="34" charset="-122"/>
              </a:rPr>
              <a:t>统一地址空间</a:t>
            </a:r>
            <a:endParaRPr lang="zh-CN" altLang="en-US" sz="1200" b="1">
              <a:latin typeface="微软雅黑" panose="020B0503020204020204" pitchFamily="34" charset="-122"/>
              <a:ea typeface="微软雅黑" panose="020B0503020204020204" pitchFamily="34" charset="-122"/>
            </a:endParaRPr>
          </a:p>
        </p:txBody>
      </p:sp>
      <p:cxnSp>
        <p:nvCxnSpPr>
          <p:cNvPr id="18" name="直接连接符 17"/>
          <p:cNvCxnSpPr/>
          <p:nvPr/>
        </p:nvCxnSpPr>
        <p:spPr>
          <a:xfrm flipH="1">
            <a:off x="7899009" y="2076230"/>
            <a:ext cx="871912" cy="0"/>
          </a:xfrm>
          <a:prstGeom prst="line">
            <a:avLst/>
          </a:prstGeom>
          <a:noFill/>
          <a:ln w="12700" cap="sq">
            <a:solidFill>
              <a:schemeClr val="tx1"/>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p:nvCxnSpPr>
        <p:spPr>
          <a:xfrm flipH="1">
            <a:off x="7885113" y="2652890"/>
            <a:ext cx="871912" cy="0"/>
          </a:xfrm>
          <a:prstGeom prst="line">
            <a:avLst/>
          </a:prstGeom>
          <a:noFill/>
          <a:ln w="12700" cap="sq">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0" name="文本框 19"/>
          <p:cNvSpPr txBox="1"/>
          <p:nvPr/>
        </p:nvSpPr>
        <p:spPr>
          <a:xfrm>
            <a:off x="7900921" y="1829621"/>
            <a:ext cx="875967" cy="317773"/>
          </a:xfrm>
          <a:prstGeom prst="rect">
            <a:avLst/>
          </a:prstGeom>
          <a:noFill/>
          <a:ln w="12700">
            <a:noFill/>
          </a:ln>
        </p:spPr>
        <p:txBody>
          <a:bodyPr wrap="square" rtlCol="0">
            <a:noAutofit/>
          </a:bodyPr>
          <a:lstStyle/>
          <a:p>
            <a:pPr algn="ctr"/>
            <a:r>
              <a:rPr lang="zh-CN" altLang="en-US" sz="1200">
                <a:latin typeface="宋体" panose="02010600030101010101" pitchFamily="2" charset="-122"/>
                <a:ea typeface="宋体" panose="02010600030101010101" pitchFamily="2" charset="-122"/>
              </a:rPr>
              <a:t>地址</a:t>
            </a:r>
            <a:endParaRPr lang="zh-CN" altLang="en-US" sz="1200">
              <a:latin typeface="宋体" panose="02010600030101010101" pitchFamily="2" charset="-122"/>
              <a:ea typeface="宋体" panose="02010600030101010101" pitchFamily="2" charset="-122"/>
            </a:endParaRPr>
          </a:p>
        </p:txBody>
      </p:sp>
      <p:sp>
        <p:nvSpPr>
          <p:cNvPr id="21" name="文本框 20"/>
          <p:cNvSpPr txBox="1"/>
          <p:nvPr/>
        </p:nvSpPr>
        <p:spPr>
          <a:xfrm>
            <a:off x="7898240" y="2407781"/>
            <a:ext cx="875967" cy="317773"/>
          </a:xfrm>
          <a:prstGeom prst="rect">
            <a:avLst/>
          </a:prstGeom>
          <a:noFill/>
          <a:ln w="12700">
            <a:noFill/>
          </a:ln>
        </p:spPr>
        <p:txBody>
          <a:bodyPr wrap="square" rtlCol="0">
            <a:noAutofit/>
          </a:bodyPr>
          <a:lstStyle/>
          <a:p>
            <a:pPr algn="ctr"/>
            <a:r>
              <a:rPr lang="zh-CN" altLang="en-US" sz="1200">
                <a:latin typeface="宋体" panose="02010600030101010101" pitchFamily="2" charset="-122"/>
                <a:ea typeface="宋体" panose="02010600030101010101" pitchFamily="2" charset="-122"/>
              </a:rPr>
              <a:t>数据</a:t>
            </a:r>
            <a:endParaRPr lang="zh-CN" altLang="en-US" sz="1200">
              <a:latin typeface="宋体" panose="02010600030101010101" pitchFamily="2" charset="-122"/>
              <a:ea typeface="宋体" panose="02010600030101010101" pitchFamily="2" charset="-122"/>
            </a:endParaRPr>
          </a:p>
        </p:txBody>
      </p:sp>
      <p:sp>
        <p:nvSpPr>
          <p:cNvPr id="22" name="文本框 21"/>
          <p:cNvSpPr txBox="1"/>
          <p:nvPr/>
        </p:nvSpPr>
        <p:spPr>
          <a:xfrm>
            <a:off x="10243594" y="3024150"/>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0x00000000</a:t>
            </a:r>
            <a:endParaRPr lang="zh-CN" altLang="en-US" sz="1200">
              <a:latin typeface="宋体" panose="02010600030101010101" pitchFamily="2" charset="-122"/>
              <a:ea typeface="宋体" panose="02010600030101010101" pitchFamily="2" charset="-122"/>
            </a:endParaRPr>
          </a:p>
        </p:txBody>
      </p:sp>
      <p:sp>
        <p:nvSpPr>
          <p:cNvPr id="23" name="文本框 22"/>
          <p:cNvSpPr txBox="1"/>
          <p:nvPr/>
        </p:nvSpPr>
        <p:spPr>
          <a:xfrm>
            <a:off x="10243594" y="1735712"/>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0xffff0000</a:t>
            </a:r>
            <a:endParaRPr lang="zh-CN" altLang="en-US" sz="1200">
              <a:latin typeface="宋体" panose="02010600030101010101" pitchFamily="2" charset="-122"/>
              <a:ea typeface="宋体" panose="02010600030101010101" pitchFamily="2" charset="-122"/>
            </a:endParaRPr>
          </a:p>
        </p:txBody>
      </p:sp>
      <p:sp>
        <p:nvSpPr>
          <p:cNvPr id="24" name="文本框 23"/>
          <p:cNvSpPr txBox="1"/>
          <p:nvPr/>
        </p:nvSpPr>
        <p:spPr>
          <a:xfrm>
            <a:off x="10243594" y="1386091"/>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0xffffffff</a:t>
            </a:r>
            <a:endParaRPr lang="zh-CN" altLang="en-US" sz="1200">
              <a:latin typeface="宋体" panose="02010600030101010101" pitchFamily="2" charset="-122"/>
              <a:ea typeface="宋体" panose="02010600030101010101" pitchFamily="2" charset="-122"/>
            </a:endParaRPr>
          </a:p>
        </p:txBody>
      </p:sp>
      <p:sp>
        <p:nvSpPr>
          <p:cNvPr id="25" name="文本框 24"/>
          <p:cNvSpPr txBox="1"/>
          <p:nvPr/>
        </p:nvSpPr>
        <p:spPr>
          <a:xfrm>
            <a:off x="10243594" y="2674529"/>
            <a:ext cx="948140" cy="317773"/>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0x0000ffff</a:t>
            </a:r>
            <a:endParaRPr lang="zh-CN" altLang="en-US" sz="1200">
              <a:latin typeface="宋体" panose="02010600030101010101" pitchFamily="2" charset="-122"/>
              <a:ea typeface="宋体" panose="02010600030101010101" pitchFamily="2" charset="-122"/>
            </a:endParaRPr>
          </a:p>
        </p:txBody>
      </p:sp>
      <p:grpSp>
        <p:nvGrpSpPr>
          <p:cNvPr id="26" name="组合 25"/>
          <p:cNvGrpSpPr/>
          <p:nvPr/>
        </p:nvGrpSpPr>
        <p:grpSpPr>
          <a:xfrm>
            <a:off x="8867988" y="1917410"/>
            <a:ext cx="1342953" cy="892395"/>
            <a:chOff x="572855" y="4071207"/>
            <a:chExt cx="1167661" cy="392361"/>
          </a:xfrm>
          <a:solidFill>
            <a:schemeClr val="bg1"/>
          </a:solidFill>
          <a:effectLst/>
        </p:grpSpPr>
        <p:sp>
          <p:nvSpPr>
            <p:cNvPr id="27" name="文本框 26"/>
            <p:cNvSpPr txBox="1"/>
            <p:nvPr/>
          </p:nvSpPr>
          <p:spPr>
            <a:xfrm>
              <a:off x="572855" y="4071207"/>
              <a:ext cx="1167661" cy="392361"/>
            </a:xfrm>
            <a:prstGeom prst="rect">
              <a:avLst/>
            </a:prstGeom>
            <a:grpFill/>
            <a:ln w="12700">
              <a:solidFill>
                <a:schemeClr val="tx1"/>
              </a:solidFill>
            </a:ln>
            <a:effectLst/>
          </p:spPr>
          <p:txBody>
            <a:bodyPr wrap="square" rtlCol="0">
              <a:noAutofit/>
            </a:bodyPr>
            <a:lstStyle/>
            <a:p>
              <a:endParaRPr lang="zh-CN" altLang="en-US">
                <a:latin typeface="宋体" panose="02010600030101010101" pitchFamily="2" charset="-122"/>
                <a:ea typeface="宋体" panose="02010600030101010101" pitchFamily="2" charset="-122"/>
              </a:endParaRPr>
            </a:p>
          </p:txBody>
        </p:sp>
        <p:sp>
          <p:nvSpPr>
            <p:cNvPr id="28" name="文本框 27"/>
            <p:cNvSpPr txBox="1"/>
            <p:nvPr/>
          </p:nvSpPr>
          <p:spPr>
            <a:xfrm>
              <a:off x="615728" y="4183273"/>
              <a:ext cx="1071663" cy="202856"/>
            </a:xfrm>
            <a:prstGeom prst="rect">
              <a:avLst/>
            </a:prstGeom>
            <a:grpFill/>
            <a:ln w="12700">
              <a:noFill/>
            </a:ln>
          </p:spPr>
          <p:txBody>
            <a:bodyPr wrap="square" rtlCol="0">
              <a:noAutofit/>
            </a:bodyPr>
            <a:lstStyle/>
            <a:p>
              <a:pPr algn="ctr"/>
              <a:r>
                <a:rPr lang="en-US" altLang="zh-CN" sz="1200" dirty="0">
                  <a:latin typeface="宋体" panose="02010600030101010101" pitchFamily="2" charset="-122"/>
                  <a:ea typeface="宋体" panose="02010600030101010101" pitchFamily="2" charset="-122"/>
                </a:rPr>
                <a:t>RAM</a:t>
              </a:r>
              <a:endParaRPr lang="zh-CN" altLang="en-US" sz="1200" dirty="0">
                <a:latin typeface="宋体" panose="02010600030101010101" pitchFamily="2" charset="-122"/>
                <a:ea typeface="宋体" panose="02010600030101010101" pitchFamily="2" charset="-122"/>
              </a:endParaRPr>
            </a:p>
          </p:txBody>
        </p:sp>
      </p:grpSp>
      <p:sp>
        <p:nvSpPr>
          <p:cNvPr id="30" name="文本框 29"/>
          <p:cNvSpPr txBox="1"/>
          <p:nvPr/>
        </p:nvSpPr>
        <p:spPr>
          <a:xfrm>
            <a:off x="8867987" y="2881406"/>
            <a:ext cx="1342954" cy="276999"/>
          </a:xfrm>
          <a:prstGeom prst="rect">
            <a:avLst/>
          </a:prstGeom>
          <a:noFill/>
          <a:ln w="12700">
            <a:noFill/>
          </a:ln>
        </p:spPr>
        <p:txBody>
          <a:bodyPr wrap="square" rtlCol="0">
            <a:noAutofit/>
          </a:bodyPr>
          <a:lstStyle/>
          <a:p>
            <a:pPr algn="ctr"/>
            <a:r>
              <a:rPr lang="en-US" altLang="zh-CN" sz="1200">
                <a:latin typeface="宋体" panose="02010600030101010101" pitchFamily="2" charset="-122"/>
                <a:ea typeface="宋体" panose="02010600030101010101" pitchFamily="2" charset="-122"/>
              </a:rPr>
              <a:t>ROM</a:t>
            </a:r>
            <a:endParaRPr lang="zh-CN" altLang="en-US" sz="1200">
              <a:latin typeface="宋体" panose="02010600030101010101" pitchFamily="2" charset="-122"/>
              <a:ea typeface="宋体" panose="02010600030101010101" pitchFamily="2" charset="-122"/>
            </a:endParaRPr>
          </a:p>
        </p:txBody>
      </p:sp>
    </p:spTree>
  </p:cSld>
  <p:clrMapOvr>
    <a:masterClrMapping/>
  </p:clrMapOvr>
</p:sld>
</file>

<file path=ppt/tags/tag1.xml><?xml version="1.0" encoding="utf-8"?>
<p:tagLst xmlns:p="http://schemas.openxmlformats.org/presentationml/2006/main">
  <p:tag name="TIMING" val="|17.5|16.9|1.5|12|13.6|26.5|43.2|10.3|2|10.7|2.1|3.3|5.6|11.1|17.5|9.5|6.2|1.2|3.1"/>
</p:tagLst>
</file>

<file path=ppt/tags/tag2.xml><?xml version="1.0" encoding="utf-8"?>
<p:tagLst xmlns:p="http://schemas.openxmlformats.org/presentationml/2006/main">
  <p:tag name="TIMING" val="|40|8.2|2.4|6.1|1.6|6.3|3.5|16.3|1.3|7.7|18.1|20.1|5.6|1.7|4.3|2.9|0.9"/>
</p:tagLst>
</file>

<file path=ppt/tags/tag3.xml><?xml version="1.0" encoding="utf-8"?>
<p:tagLst xmlns:p="http://schemas.openxmlformats.org/presentationml/2006/main">
  <p:tag name="TIMING" val="|42.5|13.2|6.2|30.1|23.8|24.4|29.1|1.3|37.6|1.6|13.3|54.6|1.4|48.7|11.9|0.8|1.2|0.3|0.3|0.2|0.9|0.7|1.2|0.4|0.3|0.7|3.9|30.9|10.9|24.8|1.3|0.8|1.1|1|1.2"/>
</p:tagLst>
</file>

<file path=ppt/tags/tag4.xml><?xml version="1.0" encoding="utf-8"?>
<p:tagLst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 name="commondata" val="eyJoZGlkIjoiNDA2Njk4ODAyYjVlNzIxYjMzMTJlNWYzOTJiYjQzND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9209</Words>
  <Application>WPS 演示</Application>
  <PresentationFormat>宽屏</PresentationFormat>
  <Paragraphs>1300</Paragraphs>
  <Slides>79</Slides>
  <Notes>30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8</vt:i4>
      </vt:variant>
      <vt:variant>
        <vt:lpstr>幻灯片标题</vt:lpstr>
      </vt:variant>
      <vt:variant>
        <vt:i4>79</vt:i4>
      </vt:variant>
    </vt:vector>
  </HeadingPairs>
  <TitlesOfParts>
    <vt:vector size="106" baseType="lpstr">
      <vt:lpstr>Arial</vt:lpstr>
      <vt:lpstr>宋体</vt:lpstr>
      <vt:lpstr>Wingdings</vt:lpstr>
      <vt:lpstr>微软雅黑</vt:lpstr>
      <vt:lpstr>Segoe UI</vt:lpstr>
      <vt:lpstr>义启小楷书</vt:lpstr>
      <vt:lpstr>Verdana</vt:lpstr>
      <vt:lpstr>华文新魏</vt:lpstr>
      <vt:lpstr>Arial Unicode MS</vt:lpstr>
      <vt:lpstr>等线</vt:lpstr>
      <vt:lpstr>Segoe UI Black</vt:lpstr>
      <vt:lpstr>Tahoma</vt:lpstr>
      <vt:lpstr>Times New Roman</vt:lpstr>
      <vt:lpstr>楷体_GB2312</vt:lpstr>
      <vt:lpstr>华文楷体</vt:lpstr>
      <vt:lpstr>Symbol</vt:lpstr>
      <vt:lpstr>Algerian</vt:lpstr>
      <vt:lpstr>新宋体</vt:lpstr>
      <vt:lpstr>Office 主题​​</vt:lpstr>
      <vt:lpstr>Word.Picture.8</vt:lpstr>
      <vt:lpstr>Word.Picture.8</vt:lpstr>
      <vt:lpstr>Word.Picture.8</vt:lpstr>
      <vt:lpstr>Word.Picture.8</vt:lpstr>
      <vt:lpstr>Word.Picture.8</vt:lpstr>
      <vt:lpstr>Word.Picture.8</vt:lpstr>
      <vt:lpstr>Word.Picture.8</vt:lpstr>
      <vt:lpstr>Word.Picture.8</vt:lpstr>
      <vt:lpstr>PowerPoint 演示文稿</vt:lpstr>
      <vt:lpstr>PowerPoint 演示文稿</vt:lpstr>
      <vt:lpstr>本章主要内容</vt:lpstr>
      <vt:lpstr>9.1 输入输出设备与特性</vt:lpstr>
      <vt:lpstr>输入/输出系统的组成与功能</vt:lpstr>
      <vt:lpstr>本章主要内容</vt:lpstr>
      <vt:lpstr>I/O接口定义与功能</vt:lpstr>
      <vt:lpstr>I/O接口结构</vt:lpstr>
      <vt:lpstr>I/O接口编址</vt:lpstr>
      <vt:lpstr>不同编址方式程序实例</vt:lpstr>
      <vt:lpstr>I/O接口的软件</vt:lpstr>
      <vt:lpstr>I/O接口分类</vt:lpstr>
      <vt:lpstr>本章主要内容</vt:lpstr>
      <vt:lpstr>数据传输控制方式</vt:lpstr>
      <vt:lpstr>简单设备查询流程</vt:lpstr>
      <vt:lpstr>复杂设备查询流程</vt:lpstr>
      <vt:lpstr>程序查询方式运行轨迹</vt:lpstr>
      <vt:lpstr>本章主要内容</vt:lpstr>
      <vt:lpstr>中断控制方式</vt:lpstr>
      <vt:lpstr>中断优势</vt:lpstr>
      <vt:lpstr>程序中断方式</vt:lpstr>
      <vt:lpstr>中断基本概念</vt:lpstr>
      <vt:lpstr>中断的分类与作用</vt:lpstr>
      <vt:lpstr>程序中断处理示意图</vt:lpstr>
      <vt:lpstr>指令执行一般流程</vt:lpstr>
      <vt:lpstr>PowerPoint 演示文稿</vt:lpstr>
      <vt:lpstr>PowerPoint 演示文稿</vt:lpstr>
      <vt:lpstr>中断优先级</vt:lpstr>
      <vt:lpstr>单级中断与多级中断</vt:lpstr>
      <vt:lpstr>同时中断请求的处理方法</vt:lpstr>
      <vt:lpstr>划分优先级的一般规律</vt:lpstr>
      <vt:lpstr>中断屏蔽</vt:lpstr>
      <vt:lpstr>中断屏蔽方式</vt:lpstr>
      <vt:lpstr>优先编码器</vt:lpstr>
      <vt:lpstr>中断屏蔽位</vt:lpstr>
      <vt:lpstr>屏蔽码</vt:lpstr>
      <vt:lpstr>例子</vt:lpstr>
      <vt:lpstr>优先级实现---中断仲裁</vt:lpstr>
      <vt:lpstr>中断请求信号的传输方式</vt:lpstr>
      <vt:lpstr>中断识别（寻找入口地址）</vt:lpstr>
      <vt:lpstr>中断向量法 </vt:lpstr>
      <vt:lpstr>程序识别</vt:lpstr>
      <vt:lpstr>中断处理中的问题</vt:lpstr>
      <vt:lpstr> 中断硬件接口 </vt:lpstr>
      <vt:lpstr>中断控制器工作流程</vt:lpstr>
      <vt:lpstr>PowerPoint 演示文稿</vt:lpstr>
      <vt:lpstr>PowerPoint 演示文稿</vt:lpstr>
      <vt:lpstr>例题</vt:lpstr>
      <vt:lpstr>本章主要内容</vt:lpstr>
      <vt:lpstr>DMA基本概念</vt:lpstr>
      <vt:lpstr>DMA方式</vt:lpstr>
      <vt:lpstr>内存争用</vt:lpstr>
      <vt:lpstr>停止CPU使用主存</vt:lpstr>
      <vt:lpstr>停止CPU访内</vt:lpstr>
      <vt:lpstr>DMA与CPU交替使用主存</vt:lpstr>
      <vt:lpstr>周期挪用法</vt:lpstr>
      <vt:lpstr>DMA控制器</vt:lpstr>
      <vt:lpstr>DMA传输流程</vt:lpstr>
      <vt:lpstr>DMA主要操作过程（准备阶段）</vt:lpstr>
      <vt:lpstr>DMA主要操作过程（传送阶段）</vt:lpstr>
      <vt:lpstr>DMA主要操作过程（传送阶段）</vt:lpstr>
      <vt:lpstr>DMA主要操作过程（结束阶段）</vt:lpstr>
      <vt:lpstr>DMA与程序中断的区别</vt:lpstr>
      <vt:lpstr>例题</vt:lpstr>
      <vt:lpstr>例题</vt:lpstr>
      <vt:lpstr>本章主要内容</vt:lpstr>
      <vt:lpstr>通道方式</vt:lpstr>
      <vt:lpstr>通道方式</vt:lpstr>
      <vt:lpstr>通道方式</vt:lpstr>
      <vt:lpstr>通道方式</vt:lpstr>
      <vt:lpstr>通道功能</vt:lpstr>
      <vt:lpstr>通道分类</vt:lpstr>
      <vt:lpstr>字节多路通道</vt:lpstr>
      <vt:lpstr>选择通道</vt:lpstr>
      <vt:lpstr>选择通道</vt:lpstr>
      <vt:lpstr>数组多路通道</vt:lpstr>
      <vt:lpstr>数组多路通道</vt:lpstr>
      <vt:lpstr>课后习题</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谭志虎</cp:lastModifiedBy>
  <cp:revision>1938</cp:revision>
  <cp:lastPrinted>2019-09-24T12:30:00Z</cp:lastPrinted>
  <dcterms:created xsi:type="dcterms:W3CDTF">2018-05-09T10:41:00Z</dcterms:created>
  <dcterms:modified xsi:type="dcterms:W3CDTF">2024-05-15T01:17:24Z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0F45111DD138477DB0009CA7EC112F13_12</vt:lpwstr>
  </property>
</Properties>
</file>